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83" r:id="rId27"/>
    <p:sldId id="284" r:id="rId28"/>
    <p:sldId id="285"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749"/>
    <a:srgbClr val="FF9D86"/>
    <a:srgbClr val="EFD353"/>
    <a:srgbClr val="EECEFE"/>
    <a:srgbClr val="EFD354"/>
    <a:srgbClr val="EFD37C"/>
    <a:srgbClr val="9E904A"/>
    <a:srgbClr val="9D6FBD"/>
    <a:srgbClr val="966AB5"/>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82"/>
  </p:normalViewPr>
  <p:slideViewPr>
    <p:cSldViewPr snapToGrid="0">
      <p:cViewPr>
        <p:scale>
          <a:sx n="130" d="100"/>
          <a:sy n="130" d="100"/>
        </p:scale>
        <p:origin x="4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FE1C-5B72-7B22-218B-0CF05DA9377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E8869B8-1735-6E45-81EE-1929F6ED1A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0F37A3C-1C52-9AF0-1788-5C2C9C2B9E61}"/>
              </a:ext>
            </a:extLst>
          </p:cNvPr>
          <p:cNvSpPr>
            <a:spLocks noGrp="1"/>
          </p:cNvSpPr>
          <p:nvPr>
            <p:ph type="dt" sz="half" idx="10"/>
          </p:nvPr>
        </p:nvSpPr>
        <p:spPr/>
        <p:txBody>
          <a:bodyPr/>
          <a:lstStyle/>
          <a:p>
            <a:fld id="{DCCAD994-C8B2-234C-9E95-793AC945F195}" type="datetimeFigureOut">
              <a:rPr lang="en-US" smtClean="0"/>
              <a:t>12/30/23</a:t>
            </a:fld>
            <a:endParaRPr lang="en-US"/>
          </a:p>
        </p:txBody>
      </p:sp>
      <p:sp>
        <p:nvSpPr>
          <p:cNvPr id="5" name="Footer Placeholder 4">
            <a:extLst>
              <a:ext uri="{FF2B5EF4-FFF2-40B4-BE49-F238E27FC236}">
                <a16:creationId xmlns:a16="http://schemas.microsoft.com/office/drawing/2014/main" id="{6159DC4D-2ABC-8416-9ECF-1DC1FD8F74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37F6CA-5521-4E95-7D46-A0C5C2703686}"/>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285831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F811-9BF2-64E3-639E-233D8546B84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13061C3-A4BB-2375-0665-0C78FDF713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57649E-2E97-FF29-93BD-BAD2B5C1DD48}"/>
              </a:ext>
            </a:extLst>
          </p:cNvPr>
          <p:cNvSpPr>
            <a:spLocks noGrp="1"/>
          </p:cNvSpPr>
          <p:nvPr>
            <p:ph type="dt" sz="half" idx="10"/>
          </p:nvPr>
        </p:nvSpPr>
        <p:spPr/>
        <p:txBody>
          <a:bodyPr/>
          <a:lstStyle/>
          <a:p>
            <a:fld id="{DCCAD994-C8B2-234C-9E95-793AC945F195}" type="datetimeFigureOut">
              <a:rPr lang="en-US" smtClean="0"/>
              <a:t>12/30/23</a:t>
            </a:fld>
            <a:endParaRPr lang="en-US"/>
          </a:p>
        </p:txBody>
      </p:sp>
      <p:sp>
        <p:nvSpPr>
          <p:cNvPr id="5" name="Footer Placeholder 4">
            <a:extLst>
              <a:ext uri="{FF2B5EF4-FFF2-40B4-BE49-F238E27FC236}">
                <a16:creationId xmlns:a16="http://schemas.microsoft.com/office/drawing/2014/main" id="{C3FBF57C-5915-0CF4-C939-9EAA214F0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9458D-1318-730C-79E1-9AE37F46FA2F}"/>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62915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3713EE-6977-F821-EB32-B004A34FAC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6FFD952-2464-4B13-7B03-A23DB20EC7D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7EC2FB-AB57-AC08-4F35-A44C59E3DE12}"/>
              </a:ext>
            </a:extLst>
          </p:cNvPr>
          <p:cNvSpPr>
            <a:spLocks noGrp="1"/>
          </p:cNvSpPr>
          <p:nvPr>
            <p:ph type="dt" sz="half" idx="10"/>
          </p:nvPr>
        </p:nvSpPr>
        <p:spPr/>
        <p:txBody>
          <a:bodyPr/>
          <a:lstStyle/>
          <a:p>
            <a:fld id="{DCCAD994-C8B2-234C-9E95-793AC945F195}" type="datetimeFigureOut">
              <a:rPr lang="en-US" smtClean="0"/>
              <a:t>12/30/23</a:t>
            </a:fld>
            <a:endParaRPr lang="en-US"/>
          </a:p>
        </p:txBody>
      </p:sp>
      <p:sp>
        <p:nvSpPr>
          <p:cNvPr id="5" name="Footer Placeholder 4">
            <a:extLst>
              <a:ext uri="{FF2B5EF4-FFF2-40B4-BE49-F238E27FC236}">
                <a16:creationId xmlns:a16="http://schemas.microsoft.com/office/drawing/2014/main" id="{552B3E06-E843-E9E9-9278-B7656DC8E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A8E34-947D-3330-7130-5C8D1EADDCED}"/>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44356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C7B7-A644-9BF5-A29B-43BFDA78E80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FB38925-CE9F-B95F-9A6B-416972E142E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EC0664-4281-3D86-A001-7BAEA481DC22}"/>
              </a:ext>
            </a:extLst>
          </p:cNvPr>
          <p:cNvSpPr>
            <a:spLocks noGrp="1"/>
          </p:cNvSpPr>
          <p:nvPr>
            <p:ph type="dt" sz="half" idx="10"/>
          </p:nvPr>
        </p:nvSpPr>
        <p:spPr/>
        <p:txBody>
          <a:bodyPr/>
          <a:lstStyle/>
          <a:p>
            <a:fld id="{DCCAD994-C8B2-234C-9E95-793AC945F195}" type="datetimeFigureOut">
              <a:rPr lang="en-US" smtClean="0"/>
              <a:t>12/30/23</a:t>
            </a:fld>
            <a:endParaRPr lang="en-US"/>
          </a:p>
        </p:txBody>
      </p:sp>
      <p:sp>
        <p:nvSpPr>
          <p:cNvPr id="5" name="Footer Placeholder 4">
            <a:extLst>
              <a:ext uri="{FF2B5EF4-FFF2-40B4-BE49-F238E27FC236}">
                <a16:creationId xmlns:a16="http://schemas.microsoft.com/office/drawing/2014/main" id="{315D66B9-9BD7-90FC-18CB-F6C5020E5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A3D5A-A274-DF9C-0840-91BD5ABB629A}"/>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048533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387F-6B7C-2533-6979-6C668685E1D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C8BFC03-D040-9499-98EB-085D1D0301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0F73D76-5A50-165F-A072-4C15760FA1F5}"/>
              </a:ext>
            </a:extLst>
          </p:cNvPr>
          <p:cNvSpPr>
            <a:spLocks noGrp="1"/>
          </p:cNvSpPr>
          <p:nvPr>
            <p:ph type="dt" sz="half" idx="10"/>
          </p:nvPr>
        </p:nvSpPr>
        <p:spPr/>
        <p:txBody>
          <a:bodyPr/>
          <a:lstStyle/>
          <a:p>
            <a:fld id="{DCCAD994-C8B2-234C-9E95-793AC945F195}" type="datetimeFigureOut">
              <a:rPr lang="en-US" smtClean="0"/>
              <a:t>12/30/23</a:t>
            </a:fld>
            <a:endParaRPr lang="en-US"/>
          </a:p>
        </p:txBody>
      </p:sp>
      <p:sp>
        <p:nvSpPr>
          <p:cNvPr id="5" name="Footer Placeholder 4">
            <a:extLst>
              <a:ext uri="{FF2B5EF4-FFF2-40B4-BE49-F238E27FC236}">
                <a16:creationId xmlns:a16="http://schemas.microsoft.com/office/drawing/2014/main" id="{ECDCDD2D-C501-A0C0-1A59-EE69B00A5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C051B-8B75-317B-EE71-CFE3A045C0E3}"/>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641829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9389-EA4E-B6B3-3C5C-6D82C9D881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9406A5A-EFF2-4EDA-F5E3-034F7F559A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148802E-CEA3-A6C9-6AFA-FA034B1CEC5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4DA1F7-8A3F-5278-D6F5-B0A022CB5A67}"/>
              </a:ext>
            </a:extLst>
          </p:cNvPr>
          <p:cNvSpPr>
            <a:spLocks noGrp="1"/>
          </p:cNvSpPr>
          <p:nvPr>
            <p:ph type="dt" sz="half" idx="10"/>
          </p:nvPr>
        </p:nvSpPr>
        <p:spPr/>
        <p:txBody>
          <a:bodyPr/>
          <a:lstStyle/>
          <a:p>
            <a:fld id="{DCCAD994-C8B2-234C-9E95-793AC945F195}" type="datetimeFigureOut">
              <a:rPr lang="en-US" smtClean="0"/>
              <a:t>12/30/23</a:t>
            </a:fld>
            <a:endParaRPr lang="en-US"/>
          </a:p>
        </p:txBody>
      </p:sp>
      <p:sp>
        <p:nvSpPr>
          <p:cNvPr id="6" name="Footer Placeholder 5">
            <a:extLst>
              <a:ext uri="{FF2B5EF4-FFF2-40B4-BE49-F238E27FC236}">
                <a16:creationId xmlns:a16="http://schemas.microsoft.com/office/drawing/2014/main" id="{19D7C8E3-0260-1AD1-3159-3DB26CAB83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FE306-40FF-A3B6-CEAD-082EE9F5B994}"/>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240847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590D-A298-9696-862C-FD42BDD0884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45B8B3-1DF9-D177-B4B9-EED76A629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AA254C-FFCC-FA41-EBEE-5DE3BFCDB96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B5538DF-6064-87BF-2B4D-9D01F8A4FC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326C9D-4DEB-7A31-B17E-21D37B54AD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1592955-C51F-B7F9-A7E9-30049AE50D33}"/>
              </a:ext>
            </a:extLst>
          </p:cNvPr>
          <p:cNvSpPr>
            <a:spLocks noGrp="1"/>
          </p:cNvSpPr>
          <p:nvPr>
            <p:ph type="dt" sz="half" idx="10"/>
          </p:nvPr>
        </p:nvSpPr>
        <p:spPr/>
        <p:txBody>
          <a:bodyPr/>
          <a:lstStyle/>
          <a:p>
            <a:fld id="{DCCAD994-C8B2-234C-9E95-793AC945F195}" type="datetimeFigureOut">
              <a:rPr lang="en-US" smtClean="0"/>
              <a:t>12/30/23</a:t>
            </a:fld>
            <a:endParaRPr lang="en-US"/>
          </a:p>
        </p:txBody>
      </p:sp>
      <p:sp>
        <p:nvSpPr>
          <p:cNvPr id="8" name="Footer Placeholder 7">
            <a:extLst>
              <a:ext uri="{FF2B5EF4-FFF2-40B4-BE49-F238E27FC236}">
                <a16:creationId xmlns:a16="http://schemas.microsoft.com/office/drawing/2014/main" id="{BE83C6C2-A735-1F23-A082-10961D4C2D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BCB1C-1AF7-E8CA-D10B-E5B59BE89D40}"/>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234305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9488-D3E8-6F87-6832-5E299556212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5CB2F55-76A1-664A-5751-CC0F74F4EE6E}"/>
              </a:ext>
            </a:extLst>
          </p:cNvPr>
          <p:cNvSpPr>
            <a:spLocks noGrp="1"/>
          </p:cNvSpPr>
          <p:nvPr>
            <p:ph type="dt" sz="half" idx="10"/>
          </p:nvPr>
        </p:nvSpPr>
        <p:spPr/>
        <p:txBody>
          <a:bodyPr/>
          <a:lstStyle/>
          <a:p>
            <a:fld id="{DCCAD994-C8B2-234C-9E95-793AC945F195}" type="datetimeFigureOut">
              <a:rPr lang="en-US" smtClean="0"/>
              <a:t>12/30/23</a:t>
            </a:fld>
            <a:endParaRPr lang="en-US"/>
          </a:p>
        </p:txBody>
      </p:sp>
      <p:sp>
        <p:nvSpPr>
          <p:cNvPr id="4" name="Footer Placeholder 3">
            <a:extLst>
              <a:ext uri="{FF2B5EF4-FFF2-40B4-BE49-F238E27FC236}">
                <a16:creationId xmlns:a16="http://schemas.microsoft.com/office/drawing/2014/main" id="{42DEED29-9EF6-1CC9-AD1E-67D377670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73B88A-2F83-2155-F9C1-CF7B4718E380}"/>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4158954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27E41-5DB4-7A79-0062-F1A533CEC3D0}"/>
              </a:ext>
            </a:extLst>
          </p:cNvPr>
          <p:cNvSpPr>
            <a:spLocks noGrp="1"/>
          </p:cNvSpPr>
          <p:nvPr>
            <p:ph type="dt" sz="half" idx="10"/>
          </p:nvPr>
        </p:nvSpPr>
        <p:spPr/>
        <p:txBody>
          <a:bodyPr/>
          <a:lstStyle/>
          <a:p>
            <a:fld id="{DCCAD994-C8B2-234C-9E95-793AC945F195}" type="datetimeFigureOut">
              <a:rPr lang="en-US" smtClean="0"/>
              <a:t>12/30/23</a:t>
            </a:fld>
            <a:endParaRPr lang="en-US"/>
          </a:p>
        </p:txBody>
      </p:sp>
      <p:sp>
        <p:nvSpPr>
          <p:cNvPr id="3" name="Footer Placeholder 2">
            <a:extLst>
              <a:ext uri="{FF2B5EF4-FFF2-40B4-BE49-F238E27FC236}">
                <a16:creationId xmlns:a16="http://schemas.microsoft.com/office/drawing/2014/main" id="{6BEB5F72-DB6E-918D-F8C6-7D6F92FC8A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22C725-0DC1-C5BE-DC7B-DA70441193AF}"/>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586979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CFD86-E7A8-22E2-EDC3-C86D834435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478F8F7-9196-309E-0A8D-1445C27A3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D41FC0-7332-3F0E-4158-4BD6CDAE4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392DA-7321-A87E-FE0B-3B13D879AFED}"/>
              </a:ext>
            </a:extLst>
          </p:cNvPr>
          <p:cNvSpPr>
            <a:spLocks noGrp="1"/>
          </p:cNvSpPr>
          <p:nvPr>
            <p:ph type="dt" sz="half" idx="10"/>
          </p:nvPr>
        </p:nvSpPr>
        <p:spPr/>
        <p:txBody>
          <a:bodyPr/>
          <a:lstStyle/>
          <a:p>
            <a:fld id="{DCCAD994-C8B2-234C-9E95-793AC945F195}" type="datetimeFigureOut">
              <a:rPr lang="en-US" smtClean="0"/>
              <a:t>12/30/23</a:t>
            </a:fld>
            <a:endParaRPr lang="en-US"/>
          </a:p>
        </p:txBody>
      </p:sp>
      <p:sp>
        <p:nvSpPr>
          <p:cNvPr id="6" name="Footer Placeholder 5">
            <a:extLst>
              <a:ext uri="{FF2B5EF4-FFF2-40B4-BE49-F238E27FC236}">
                <a16:creationId xmlns:a16="http://schemas.microsoft.com/office/drawing/2014/main" id="{E1080A51-0532-F89C-8EB5-9C2A8D257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CBB74-A2CE-1544-112A-FA718F6A6BF7}"/>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217135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B34C3-927B-0C3E-4EF7-84CD4DE497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26DAEF7-1E94-4523-BBA3-EF135F037C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114D9C-913D-FDED-DB2E-1B45986CA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2FBA2DE-78C8-070A-C4CC-F992BE7342E5}"/>
              </a:ext>
            </a:extLst>
          </p:cNvPr>
          <p:cNvSpPr>
            <a:spLocks noGrp="1"/>
          </p:cNvSpPr>
          <p:nvPr>
            <p:ph type="dt" sz="half" idx="10"/>
          </p:nvPr>
        </p:nvSpPr>
        <p:spPr/>
        <p:txBody>
          <a:bodyPr/>
          <a:lstStyle/>
          <a:p>
            <a:fld id="{DCCAD994-C8B2-234C-9E95-793AC945F195}" type="datetimeFigureOut">
              <a:rPr lang="en-US" smtClean="0"/>
              <a:t>12/30/23</a:t>
            </a:fld>
            <a:endParaRPr lang="en-US"/>
          </a:p>
        </p:txBody>
      </p:sp>
      <p:sp>
        <p:nvSpPr>
          <p:cNvPr id="6" name="Footer Placeholder 5">
            <a:extLst>
              <a:ext uri="{FF2B5EF4-FFF2-40B4-BE49-F238E27FC236}">
                <a16:creationId xmlns:a16="http://schemas.microsoft.com/office/drawing/2014/main" id="{CD97A1FB-AFD8-F869-041E-2320DAB5CC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8CAAF-C064-9FA2-C394-56E08DA1CE73}"/>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774654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7A4BC-C0FB-95A5-3F03-52FC756DEF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91DBF6-A348-4E0D-0393-699D8E69C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A854F0-194F-9FC0-8DA6-AC060FA00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AD994-C8B2-234C-9E95-793AC945F195}" type="datetimeFigureOut">
              <a:rPr lang="en-US" smtClean="0"/>
              <a:t>12/30/23</a:t>
            </a:fld>
            <a:endParaRPr lang="en-US"/>
          </a:p>
        </p:txBody>
      </p:sp>
      <p:sp>
        <p:nvSpPr>
          <p:cNvPr id="5" name="Footer Placeholder 4">
            <a:extLst>
              <a:ext uri="{FF2B5EF4-FFF2-40B4-BE49-F238E27FC236}">
                <a16:creationId xmlns:a16="http://schemas.microsoft.com/office/drawing/2014/main" id="{2B1D9E3C-27A8-2396-65C0-FD795CE226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80E3A1-3F43-2EF6-0811-C8D78D6522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6D53C-5FDF-344E-A10D-BB7801746230}" type="slidenum">
              <a:rPr lang="en-US" smtClean="0"/>
              <a:t>‹#›</a:t>
            </a:fld>
            <a:endParaRPr lang="en-US"/>
          </a:p>
        </p:txBody>
      </p:sp>
    </p:spTree>
    <p:extLst>
      <p:ext uri="{BB962C8B-B14F-4D97-AF65-F5344CB8AC3E}">
        <p14:creationId xmlns:p14="http://schemas.microsoft.com/office/powerpoint/2010/main" val="2042859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4.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43B1B-FD0C-7C79-1C4D-A1A3BF12615F}"/>
              </a:ext>
            </a:extLst>
          </p:cNvPr>
          <p:cNvPicPr>
            <a:picLocks noChangeAspect="1"/>
          </p:cNvPicPr>
          <p:nvPr/>
        </p:nvPicPr>
        <p:blipFill>
          <a:blip r:embed="rId2"/>
          <a:stretch>
            <a:fillRect/>
          </a:stretch>
        </p:blipFill>
        <p:spPr>
          <a:xfrm>
            <a:off x="644187" y="2089150"/>
            <a:ext cx="6654800" cy="2679700"/>
          </a:xfrm>
          <a:prstGeom prst="rect">
            <a:avLst/>
          </a:prstGeom>
        </p:spPr>
      </p:pic>
      <p:sp>
        <p:nvSpPr>
          <p:cNvPr id="19" name="Title 3">
            <a:extLst>
              <a:ext uri="{FF2B5EF4-FFF2-40B4-BE49-F238E27FC236}">
                <a16:creationId xmlns:a16="http://schemas.microsoft.com/office/drawing/2014/main" id="{410839BD-DF32-15EA-C8D2-8ECADF8D2709}"/>
              </a:ext>
            </a:extLst>
          </p:cNvPr>
          <p:cNvSpPr txBox="1">
            <a:spLocks/>
          </p:cNvSpPr>
          <p:nvPr/>
        </p:nvSpPr>
        <p:spPr>
          <a:xfrm>
            <a:off x="7356770" y="2451510"/>
            <a:ext cx="3932237" cy="1656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nSpc>
                <a:spcPct val="100000"/>
              </a:lnSpc>
            </a:pPr>
            <a:r>
              <a:rPr lang="en-SG" b="1" dirty="0">
                <a:solidFill>
                  <a:srgbClr val="000000"/>
                </a:solidFill>
                <a:latin typeface="Helvetica Neue" panose="02000503000000020004" pitchFamily="2" charset="0"/>
              </a:rPr>
              <a:t>Mistral Explained (7B and 8x7B)</a:t>
            </a:r>
            <a:endParaRPr lang="en-US" dirty="0"/>
          </a:p>
        </p:txBody>
      </p:sp>
    </p:spTree>
    <p:extLst>
      <p:ext uri="{BB962C8B-B14F-4D97-AF65-F5344CB8AC3E}">
        <p14:creationId xmlns:p14="http://schemas.microsoft.com/office/powerpoint/2010/main" val="161903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Sliding Window Attention: Information Flow (1)</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5788231" cy="4351338"/>
              </a:xfrm>
            </p:spPr>
            <p:txBody>
              <a:bodyPr>
                <a:normAutofit/>
              </a:bodyPr>
              <a:lstStyle/>
              <a:p>
                <a:pPr marL="0" indent="0">
                  <a:buNone/>
                </a:pPr>
                <a:r>
                  <a:rPr lang="en-US" sz="1400" dirty="0">
                    <a:latin typeface="+mj-lt"/>
                  </a:rPr>
                  <a:t>After applying the </a:t>
                </a:r>
                <a:r>
                  <a:rPr lang="en-US" sz="1400" dirty="0" err="1">
                    <a:latin typeface="+mj-lt"/>
                  </a:rPr>
                  <a:t>softmax</a:t>
                </a:r>
                <a:r>
                  <a:rPr lang="en-US" sz="1400" dirty="0">
                    <a:latin typeface="+mj-lt"/>
                  </a:rPr>
                  <a:t>, all the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m:t>
                    </m:r>
                  </m:oMath>
                </a14:m>
                <a:r>
                  <a:rPr lang="en-US" sz="1400" dirty="0">
                    <a:latin typeface="+mj-lt"/>
                    <a:ea typeface="Cambria Math" panose="02040503050406030204" pitchFamily="18" charset="0"/>
                  </a:rPr>
                  <a:t> have become 0, while the other values in the row have changed in such a way that they sum up to 1. The output of the </a:t>
                </a:r>
                <a:r>
                  <a:rPr lang="en-US" sz="1400" dirty="0" err="1">
                    <a:latin typeface="+mj-lt"/>
                    <a:ea typeface="Cambria Math" panose="02040503050406030204" pitchFamily="18" charset="0"/>
                  </a:rPr>
                  <a:t>softmax</a:t>
                </a:r>
                <a:r>
                  <a:rPr lang="en-US" sz="1400" dirty="0">
                    <a:latin typeface="+mj-lt"/>
                    <a:ea typeface="Cambria Math" panose="02040503050406030204" pitchFamily="18" charset="0"/>
                  </a:rPr>
                  <a:t> can be thought of as a probability distribution.</a:t>
                </a:r>
              </a:p>
              <a:p>
                <a:pPr marL="0" indent="0">
                  <a:buNone/>
                </a:pPr>
                <a:endParaRPr lang="en-US" sz="1400" b="1" dirty="0"/>
              </a:p>
            </p:txBody>
          </p:sp>
        </mc:Choice>
        <mc:Fallback xmlns="">
          <p:sp>
            <p:nvSpPr>
              <p:cNvPr id="8" name="Content Placeholder 7">
                <a:extLst>
                  <a:ext uri="{FF2B5EF4-FFF2-40B4-BE49-F238E27FC236}">
                    <a16:creationId xmlns:a16="http://schemas.microsoft.com/office/drawing/2014/main" id="{76F76749-370D-1F10-84E1-315BD4CE924B}"/>
                  </a:ext>
                </a:extLst>
              </p:cNvPr>
              <p:cNvSpPr>
                <a:spLocks noGrp="1" noRot="1" noChangeAspect="1" noMove="1" noResize="1" noEditPoints="1" noAdjustHandles="1" noChangeArrowheads="1" noChangeShapeType="1" noTextEdit="1"/>
              </p:cNvSpPr>
              <p:nvPr>
                <p:ph idx="1"/>
              </p:nvPr>
            </p:nvSpPr>
            <p:spPr>
              <a:xfrm>
                <a:off x="838200" y="1825625"/>
                <a:ext cx="5788231" cy="4351338"/>
              </a:xfrm>
              <a:blipFill>
                <a:blip r:embed="rId2"/>
                <a:stretch>
                  <a:fillRect l="-439" t="-872"/>
                </a:stretch>
              </a:blipFill>
            </p:spPr>
            <p:txBody>
              <a:bodyPr/>
              <a:lstStyle/>
              <a:p>
                <a:r>
                  <a:rPr lang="en-US">
                    <a:noFill/>
                  </a:rPr>
                  <a:t> </a:t>
                </a:r>
              </a:p>
            </p:txBody>
          </p:sp>
        </mc:Fallback>
      </mc:AlternateContent>
      <p:pic>
        <p:nvPicPr>
          <p:cNvPr id="35" name="Picture 2" descr="Explained: Multi-head Attention (Part 1)">
            <a:extLst>
              <a:ext uri="{FF2B5EF4-FFF2-40B4-BE49-F238E27FC236}">
                <a16:creationId xmlns:a16="http://schemas.microsoft.com/office/drawing/2014/main" id="{DA60454B-6209-1938-90FB-598DE37E8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564" y="1690688"/>
            <a:ext cx="2988733" cy="553234"/>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D86552D3-EAF2-CF02-D9C2-38C9C240C3B9}"/>
              </a:ext>
            </a:extLst>
          </p:cNvPr>
          <p:cNvGrpSpPr/>
          <p:nvPr/>
        </p:nvGrpSpPr>
        <p:grpSpPr>
          <a:xfrm>
            <a:off x="991532" y="2654049"/>
            <a:ext cx="10208936" cy="3838826"/>
            <a:chOff x="431186" y="2654049"/>
            <a:chExt cx="10208936" cy="3838826"/>
          </a:xfrm>
        </p:grpSpPr>
        <p:grpSp>
          <p:nvGrpSpPr>
            <p:cNvPr id="20" name="Group 19">
              <a:extLst>
                <a:ext uri="{FF2B5EF4-FFF2-40B4-BE49-F238E27FC236}">
                  <a16:creationId xmlns:a16="http://schemas.microsoft.com/office/drawing/2014/main" id="{32FBF10A-6BBB-EC4C-4921-3CF22CB3F5ED}"/>
                </a:ext>
              </a:extLst>
            </p:cNvPr>
            <p:cNvGrpSpPr/>
            <p:nvPr/>
          </p:nvGrpSpPr>
          <p:grpSpPr>
            <a:xfrm>
              <a:off x="1607526" y="3425950"/>
              <a:ext cx="4221679" cy="2405928"/>
              <a:chOff x="1579417" y="3313216"/>
              <a:chExt cx="4221679" cy="2405928"/>
            </a:xfrm>
          </p:grpSpPr>
          <p:sp>
            <p:nvSpPr>
              <p:cNvPr id="3" name="Rectangle 2">
                <a:extLst>
                  <a:ext uri="{FF2B5EF4-FFF2-40B4-BE49-F238E27FC236}">
                    <a16:creationId xmlns:a16="http://schemas.microsoft.com/office/drawing/2014/main" id="{1FC6EF27-3289-C37B-0039-0CD170AECA57}"/>
                  </a:ext>
                </a:extLst>
              </p:cNvPr>
              <p:cNvSpPr/>
              <p:nvPr/>
            </p:nvSpPr>
            <p:spPr>
              <a:xfrm>
                <a:off x="1579418" y="3313216"/>
                <a:ext cx="1698171" cy="1698171"/>
              </a:xfrm>
              <a:prstGeom prst="rect">
                <a:avLst/>
              </a:prstGeom>
              <a:solidFill>
                <a:srgbClr val="96E8E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a:t>
                </a:r>
              </a:p>
            </p:txBody>
          </p:sp>
          <p:sp>
            <p:nvSpPr>
              <p:cNvPr id="4" name="TextBox 3">
                <a:extLst>
                  <a:ext uri="{FF2B5EF4-FFF2-40B4-BE49-F238E27FC236}">
                    <a16:creationId xmlns:a16="http://schemas.microsoft.com/office/drawing/2014/main" id="{F9777CE4-6F8E-DAC9-11FA-D10DD8377117}"/>
                  </a:ext>
                </a:extLst>
              </p:cNvPr>
              <p:cNvSpPr txBox="1"/>
              <p:nvPr/>
            </p:nvSpPr>
            <p:spPr>
              <a:xfrm>
                <a:off x="1579417" y="4567151"/>
                <a:ext cx="1698172" cy="307777"/>
              </a:xfrm>
              <a:prstGeom prst="rect">
                <a:avLst/>
              </a:prstGeom>
              <a:noFill/>
            </p:spPr>
            <p:txBody>
              <a:bodyPr wrap="square" rtlCol="0" anchor="ctr">
                <a:spAutoFit/>
              </a:bodyPr>
              <a:lstStyle/>
              <a:p>
                <a:pPr algn="ctr"/>
                <a:r>
                  <a:rPr lang="en-US" sz="1400" dirty="0">
                    <a:latin typeface="+mj-lt"/>
                  </a:rPr>
                  <a:t>(6, 4096)</a:t>
                </a:r>
              </a:p>
            </p:txBody>
          </p:sp>
          <p:sp>
            <p:nvSpPr>
              <p:cNvPr id="6" name="Rectangle 5">
                <a:extLst>
                  <a:ext uri="{FF2B5EF4-FFF2-40B4-BE49-F238E27FC236}">
                    <a16:creationId xmlns:a16="http://schemas.microsoft.com/office/drawing/2014/main" id="{526CEC05-C149-C7EC-0D6E-B4C530198DAD}"/>
                  </a:ext>
                </a:extLst>
              </p:cNvPr>
              <p:cNvSpPr/>
              <p:nvPr/>
            </p:nvSpPr>
            <p:spPr>
              <a:xfrm>
                <a:off x="4102925" y="3313216"/>
                <a:ext cx="1698171" cy="1698171"/>
              </a:xfrm>
              <a:prstGeom prst="rect">
                <a:avLst/>
              </a:prstGeom>
              <a:solidFill>
                <a:srgbClr val="F5B8A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t>
                </a:r>
                <a:r>
                  <a:rPr lang="en-US" b="1" baseline="30000" dirty="0">
                    <a:solidFill>
                      <a:schemeClr val="tx1"/>
                    </a:solidFill>
                  </a:rPr>
                  <a:t>T</a:t>
                </a:r>
                <a:endParaRPr lang="en-US" b="1" dirty="0">
                  <a:solidFill>
                    <a:schemeClr val="tx1"/>
                  </a:solidFill>
                </a:endParaRPr>
              </a:p>
            </p:txBody>
          </p:sp>
          <p:sp>
            <p:nvSpPr>
              <p:cNvPr id="13" name="TextBox 12">
                <a:extLst>
                  <a:ext uri="{FF2B5EF4-FFF2-40B4-BE49-F238E27FC236}">
                    <a16:creationId xmlns:a16="http://schemas.microsoft.com/office/drawing/2014/main" id="{0B3DF442-C812-F66A-9500-2D8564B3BF02}"/>
                  </a:ext>
                </a:extLst>
              </p:cNvPr>
              <p:cNvSpPr txBox="1"/>
              <p:nvPr/>
            </p:nvSpPr>
            <p:spPr>
              <a:xfrm>
                <a:off x="4102924" y="4567151"/>
                <a:ext cx="1698172" cy="307777"/>
              </a:xfrm>
              <a:prstGeom prst="rect">
                <a:avLst/>
              </a:prstGeom>
              <a:noFill/>
            </p:spPr>
            <p:txBody>
              <a:bodyPr wrap="square" rtlCol="0" anchor="ctr">
                <a:spAutoFit/>
              </a:bodyPr>
              <a:lstStyle/>
              <a:p>
                <a:pPr algn="ctr"/>
                <a:r>
                  <a:rPr lang="en-US" sz="1400" dirty="0">
                    <a:latin typeface="+mj-lt"/>
                  </a:rPr>
                  <a:t>(4096, 6)</a:t>
                </a:r>
              </a:p>
            </p:txBody>
          </p:sp>
          <p:sp>
            <p:nvSpPr>
              <p:cNvPr id="14" name="TextBox 13">
                <a:extLst>
                  <a:ext uri="{FF2B5EF4-FFF2-40B4-BE49-F238E27FC236}">
                    <a16:creationId xmlns:a16="http://schemas.microsoft.com/office/drawing/2014/main" id="{05C5373B-3C34-F1FD-0D39-9D098F766B27}"/>
                  </a:ext>
                </a:extLst>
              </p:cNvPr>
              <p:cNvSpPr txBox="1"/>
              <p:nvPr/>
            </p:nvSpPr>
            <p:spPr>
              <a:xfrm>
                <a:off x="3277589" y="4013576"/>
                <a:ext cx="825335" cy="307777"/>
              </a:xfrm>
              <a:prstGeom prst="rect">
                <a:avLst/>
              </a:prstGeom>
              <a:noFill/>
            </p:spPr>
            <p:txBody>
              <a:bodyPr wrap="square" rtlCol="0" anchor="ctr">
                <a:spAutoFit/>
              </a:bodyPr>
              <a:lstStyle/>
              <a:p>
                <a:pPr algn="ctr"/>
                <a:r>
                  <a:rPr lang="en-US" sz="1400" dirty="0">
                    <a:latin typeface="+mj-lt"/>
                  </a:rPr>
                  <a:t>X</a:t>
                </a:r>
              </a:p>
            </p:txBody>
          </p:sp>
          <p:cxnSp>
            <p:nvCxnSpPr>
              <p:cNvPr id="16" name="Straight Connector 15">
                <a:extLst>
                  <a:ext uri="{FF2B5EF4-FFF2-40B4-BE49-F238E27FC236}">
                    <a16:creationId xmlns:a16="http://schemas.microsoft.com/office/drawing/2014/main" id="{B06745B7-EBB3-4D21-1E64-C1E450AB4A5B}"/>
                  </a:ext>
                </a:extLst>
              </p:cNvPr>
              <p:cNvCxnSpPr>
                <a:cxnSpLocks/>
              </p:cNvCxnSpPr>
              <p:nvPr/>
            </p:nvCxnSpPr>
            <p:spPr>
              <a:xfrm>
                <a:off x="1579417" y="5220586"/>
                <a:ext cx="4221679" cy="0"/>
              </a:xfrm>
              <a:prstGeom prst="line">
                <a:avLst/>
              </a:prstGeom>
              <a:ln>
                <a:solidFill>
                  <a:srgbClr val="C88296">
                    <a:alpha val="69804"/>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F5B233-F30B-C49F-F221-EE07BE1F132C}"/>
                      </a:ext>
                    </a:extLst>
                  </p:cNvPr>
                  <p:cNvSpPr txBox="1"/>
                  <p:nvPr/>
                </p:nvSpPr>
                <p:spPr>
                  <a:xfrm>
                    <a:off x="2982112" y="5318200"/>
                    <a:ext cx="1416288" cy="400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4096</m:t>
                              </m:r>
                            </m:e>
                          </m:rad>
                        </m:oMath>
                      </m:oMathPara>
                    </a14:m>
                    <a:endParaRPr lang="en-US" dirty="0"/>
                  </a:p>
                </p:txBody>
              </p:sp>
            </mc:Choice>
            <mc:Fallback xmlns="">
              <p:sp>
                <p:nvSpPr>
                  <p:cNvPr id="18" name="TextBox 17">
                    <a:extLst>
                      <a:ext uri="{FF2B5EF4-FFF2-40B4-BE49-F238E27FC236}">
                        <a16:creationId xmlns:a16="http://schemas.microsoft.com/office/drawing/2014/main" id="{57F5B233-F30B-C49F-F221-EE07BE1F132C}"/>
                      </a:ext>
                    </a:extLst>
                  </p:cNvPr>
                  <p:cNvSpPr txBox="1">
                    <a:spLocks noRot="1" noChangeAspect="1" noMove="1" noResize="1" noEditPoints="1" noAdjustHandles="1" noChangeArrowheads="1" noChangeShapeType="1" noTextEdit="1"/>
                  </p:cNvSpPr>
                  <p:nvPr/>
                </p:nvSpPr>
                <p:spPr>
                  <a:xfrm>
                    <a:off x="2982112" y="5318200"/>
                    <a:ext cx="1416288" cy="400944"/>
                  </a:xfrm>
                  <a:prstGeom prst="rect">
                    <a:avLst/>
                  </a:prstGeom>
                  <a:blipFill>
                    <a:blip r:embed="rId4"/>
                    <a:stretch>
                      <a:fillRect/>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4DFE8684-EFFF-B91F-45EB-768E1D313457}"/>
                </a:ext>
              </a:extLst>
            </p:cNvPr>
            <p:cNvSpPr txBox="1"/>
            <p:nvPr/>
          </p:nvSpPr>
          <p:spPr>
            <a:xfrm>
              <a:off x="6006347" y="4525996"/>
              <a:ext cx="825335" cy="307777"/>
            </a:xfrm>
            <a:prstGeom prst="rect">
              <a:avLst/>
            </a:prstGeom>
            <a:noFill/>
          </p:spPr>
          <p:txBody>
            <a:bodyPr wrap="square" rtlCol="0" anchor="ctr">
              <a:spAutoFit/>
            </a:bodyPr>
            <a:lstStyle/>
            <a:p>
              <a:pPr algn="ctr"/>
              <a:r>
                <a:rPr lang="en-US" sz="1400" dirty="0">
                  <a:latin typeface="+mj-lt"/>
                </a:rPr>
                <a:t>=</a:t>
              </a:r>
            </a:p>
          </p:txBody>
        </p:sp>
        <p:sp>
          <p:nvSpPr>
            <p:cNvPr id="40" name="Right Bracket 39">
              <a:extLst>
                <a:ext uri="{FF2B5EF4-FFF2-40B4-BE49-F238E27FC236}">
                  <a16:creationId xmlns:a16="http://schemas.microsoft.com/office/drawing/2014/main" id="{821A0CD4-FB49-1F86-46F2-F1F7342F27AA}"/>
                </a:ext>
              </a:extLst>
            </p:cNvPr>
            <p:cNvSpPr/>
            <p:nvPr/>
          </p:nvSpPr>
          <p:spPr>
            <a:xfrm>
              <a:off x="5782844" y="2654049"/>
              <a:ext cx="223503" cy="3838826"/>
            </a:xfrm>
            <a:prstGeom prst="rightBracket">
              <a:avLst/>
            </a:prstGeom>
            <a:noFill/>
            <a:ln>
              <a:solidFill>
                <a:srgbClr val="DAA8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Right Bracket 40">
              <a:extLst>
                <a:ext uri="{FF2B5EF4-FFF2-40B4-BE49-F238E27FC236}">
                  <a16:creationId xmlns:a16="http://schemas.microsoft.com/office/drawing/2014/main" id="{F0E1D72A-B79B-1F74-D8FD-F65D67CE784D}"/>
                </a:ext>
              </a:extLst>
            </p:cNvPr>
            <p:cNvSpPr/>
            <p:nvPr/>
          </p:nvSpPr>
          <p:spPr>
            <a:xfrm rot="10800000">
              <a:off x="1430386" y="2654049"/>
              <a:ext cx="223503" cy="3838826"/>
            </a:xfrm>
            <a:prstGeom prst="rightBracket">
              <a:avLst/>
            </a:prstGeom>
            <a:noFill/>
            <a:ln>
              <a:solidFill>
                <a:srgbClr val="DAA8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71804ED-B381-EB71-EBC6-5D08C28000C9}"/>
                    </a:ext>
                  </a:extLst>
                </p:cNvPr>
                <p:cNvSpPr txBox="1"/>
                <p:nvPr/>
              </p:nvSpPr>
              <p:spPr>
                <a:xfrm>
                  <a:off x="431186" y="4388796"/>
                  <a:ext cx="871699" cy="369332"/>
                </a:xfrm>
                <a:prstGeom prst="rect">
                  <a:avLst/>
                </a:prstGeom>
                <a:noFill/>
              </p:spPr>
              <p:txBody>
                <a:bodyPr wrap="square" rtlCol="0" anchor="ctr">
                  <a:spAutoFit/>
                </a:bodyPr>
                <a:lstStyle/>
                <a:p>
                  <a:pPr/>
                  <a14:m>
                    <m:oMathPara xmlns:m="http://schemas.openxmlformats.org/officeDocument/2006/math">
                      <m:oMathParaPr>
                        <m:jc m:val="center"/>
                      </m:oMathParaPr>
                      <m:oMath xmlns:m="http://schemas.openxmlformats.org/officeDocument/2006/math">
                        <m:r>
                          <m:rPr>
                            <m:nor/>
                          </m:rPr>
                          <a:rPr lang="en-US" b="0" i="0" smtClean="0">
                            <a:latin typeface="Cambria Math" panose="02040503050406030204" pitchFamily="18" charset="0"/>
                          </a:rPr>
                          <m:t>softmax</m:t>
                        </m:r>
                      </m:oMath>
                    </m:oMathPara>
                  </a14:m>
                  <a:endParaRPr lang="en-US" dirty="0"/>
                </a:p>
              </p:txBody>
            </p:sp>
          </mc:Choice>
          <mc:Fallback xmlns="">
            <p:sp>
              <p:nvSpPr>
                <p:cNvPr id="43" name="TextBox 42">
                  <a:extLst>
                    <a:ext uri="{FF2B5EF4-FFF2-40B4-BE49-F238E27FC236}">
                      <a16:creationId xmlns:a16="http://schemas.microsoft.com/office/drawing/2014/main" id="{A71804ED-B381-EB71-EBC6-5D08C28000C9}"/>
                    </a:ext>
                  </a:extLst>
                </p:cNvPr>
                <p:cNvSpPr txBox="1">
                  <a:spLocks noRot="1" noChangeAspect="1" noMove="1" noResize="1" noEditPoints="1" noAdjustHandles="1" noChangeArrowheads="1" noChangeShapeType="1" noTextEdit="1"/>
                </p:cNvSpPr>
                <p:nvPr/>
              </p:nvSpPr>
              <p:spPr>
                <a:xfrm>
                  <a:off x="431186" y="4388796"/>
                  <a:ext cx="871699" cy="369332"/>
                </a:xfrm>
                <a:prstGeom prst="rect">
                  <a:avLst/>
                </a:prstGeom>
                <a:blipFill>
                  <a:blip r:embed="rId5"/>
                  <a:stretch>
                    <a:fillRect r="-10145"/>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82C5BD1F-E027-BF3D-5525-AA1C0A9A1500}"/>
                </a:ext>
              </a:extLst>
            </p:cNvPr>
            <p:cNvPicPr>
              <a:picLocks noChangeAspect="1"/>
            </p:cNvPicPr>
            <p:nvPr/>
          </p:nvPicPr>
          <p:blipFill>
            <a:blip r:embed="rId6"/>
            <a:stretch>
              <a:fillRect/>
            </a:stretch>
          </p:blipFill>
          <p:spPr>
            <a:xfrm>
              <a:off x="6831682" y="2654049"/>
              <a:ext cx="3808440" cy="3838826"/>
            </a:xfrm>
            <a:prstGeom prst="rect">
              <a:avLst/>
            </a:prstGeom>
          </p:spPr>
        </p:pic>
      </p:grpSp>
    </p:spTree>
    <p:extLst>
      <p:ext uri="{BB962C8B-B14F-4D97-AF65-F5344CB8AC3E}">
        <p14:creationId xmlns:p14="http://schemas.microsoft.com/office/powerpoint/2010/main" val="25714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Sliding Window Attention: Information Flow (2)</a:t>
            </a:r>
          </a:p>
        </p:txBody>
      </p:sp>
      <p:pic>
        <p:nvPicPr>
          <p:cNvPr id="35" name="Picture 2" descr="Explained: Multi-head Attention (Part 1)">
            <a:extLst>
              <a:ext uri="{FF2B5EF4-FFF2-40B4-BE49-F238E27FC236}">
                <a16:creationId xmlns:a16="http://schemas.microsoft.com/office/drawing/2014/main" id="{DA60454B-6209-1938-90FB-598DE37E8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1564" y="1690688"/>
            <a:ext cx="2988733" cy="553234"/>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61C98F42-0891-902F-7A15-B90593E371E1}"/>
              </a:ext>
            </a:extLst>
          </p:cNvPr>
          <p:cNvGrpSpPr/>
          <p:nvPr/>
        </p:nvGrpSpPr>
        <p:grpSpPr>
          <a:xfrm>
            <a:off x="276166" y="1922674"/>
            <a:ext cx="11639668" cy="4570201"/>
            <a:chOff x="152530" y="1922674"/>
            <a:chExt cx="11639668" cy="4570201"/>
          </a:xfrm>
        </p:grpSpPr>
        <p:sp>
          <p:nvSpPr>
            <p:cNvPr id="12" name="TextBox 11">
              <a:extLst>
                <a:ext uri="{FF2B5EF4-FFF2-40B4-BE49-F238E27FC236}">
                  <a16:creationId xmlns:a16="http://schemas.microsoft.com/office/drawing/2014/main" id="{31F3B137-C186-B7E4-EE03-794CB0CED2AF}"/>
                </a:ext>
              </a:extLst>
            </p:cNvPr>
            <p:cNvSpPr txBox="1"/>
            <p:nvPr/>
          </p:nvSpPr>
          <p:spPr>
            <a:xfrm>
              <a:off x="4114768" y="4053885"/>
              <a:ext cx="825335" cy="307777"/>
            </a:xfrm>
            <a:prstGeom prst="rect">
              <a:avLst/>
            </a:prstGeom>
            <a:noFill/>
          </p:spPr>
          <p:txBody>
            <a:bodyPr wrap="square" rtlCol="0" anchor="ctr">
              <a:spAutoFit/>
            </a:bodyPr>
            <a:lstStyle/>
            <a:p>
              <a:pPr algn="ctr"/>
              <a:r>
                <a:rPr lang="en-US" sz="1400" dirty="0">
                  <a:latin typeface="+mj-lt"/>
                </a:rPr>
                <a:t>X</a:t>
              </a:r>
            </a:p>
          </p:txBody>
        </p:sp>
        <p:pic>
          <p:nvPicPr>
            <p:cNvPr id="42" name="Picture 41">
              <a:extLst>
                <a:ext uri="{FF2B5EF4-FFF2-40B4-BE49-F238E27FC236}">
                  <a16:creationId xmlns:a16="http://schemas.microsoft.com/office/drawing/2014/main" id="{07873CFC-9E08-6E34-64BE-FBFE25994909}"/>
                </a:ext>
              </a:extLst>
            </p:cNvPr>
            <p:cNvPicPr>
              <a:picLocks noChangeAspect="1"/>
            </p:cNvPicPr>
            <p:nvPr/>
          </p:nvPicPr>
          <p:blipFill>
            <a:blip r:embed="rId3"/>
            <a:stretch>
              <a:fillRect/>
            </a:stretch>
          </p:blipFill>
          <p:spPr>
            <a:xfrm>
              <a:off x="152530" y="1922674"/>
              <a:ext cx="3962238" cy="4570201"/>
            </a:xfrm>
            <a:prstGeom prst="rect">
              <a:avLst/>
            </a:prstGeom>
          </p:spPr>
        </p:pic>
        <p:sp>
          <p:nvSpPr>
            <p:cNvPr id="45" name="Rectangle 44">
              <a:extLst>
                <a:ext uri="{FF2B5EF4-FFF2-40B4-BE49-F238E27FC236}">
                  <a16:creationId xmlns:a16="http://schemas.microsoft.com/office/drawing/2014/main" id="{E16E48F8-FB03-A3ED-F2DE-D4045CBA0C2B}"/>
                </a:ext>
              </a:extLst>
            </p:cNvPr>
            <p:cNvSpPr/>
            <p:nvPr/>
          </p:nvSpPr>
          <p:spPr>
            <a:xfrm>
              <a:off x="4940103" y="3358687"/>
              <a:ext cx="1698171" cy="1698171"/>
            </a:xfrm>
            <a:prstGeom prst="rect">
              <a:avLst/>
            </a:prstGeom>
            <a:solidFill>
              <a:srgbClr val="F0D86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t>
              </a:r>
            </a:p>
          </p:txBody>
        </p:sp>
        <p:sp>
          <p:nvSpPr>
            <p:cNvPr id="47" name="TextBox 46">
              <a:extLst>
                <a:ext uri="{FF2B5EF4-FFF2-40B4-BE49-F238E27FC236}">
                  <a16:creationId xmlns:a16="http://schemas.microsoft.com/office/drawing/2014/main" id="{3B630F17-E96A-59B4-DE43-4A84CD343EF1}"/>
                </a:ext>
              </a:extLst>
            </p:cNvPr>
            <p:cNvSpPr txBox="1"/>
            <p:nvPr/>
          </p:nvSpPr>
          <p:spPr>
            <a:xfrm>
              <a:off x="4940102" y="4555371"/>
              <a:ext cx="1698172" cy="307777"/>
            </a:xfrm>
            <a:prstGeom prst="rect">
              <a:avLst/>
            </a:prstGeom>
            <a:noFill/>
          </p:spPr>
          <p:txBody>
            <a:bodyPr wrap="square" rtlCol="0" anchor="ctr">
              <a:spAutoFit/>
            </a:bodyPr>
            <a:lstStyle/>
            <a:p>
              <a:pPr algn="ctr"/>
              <a:r>
                <a:rPr lang="en-US" sz="1400" dirty="0">
                  <a:latin typeface="+mj-lt"/>
                </a:rPr>
                <a:t>(6, 4096)</a:t>
              </a:r>
            </a:p>
          </p:txBody>
        </p:sp>
        <p:sp>
          <p:nvSpPr>
            <p:cNvPr id="52" name="TextBox 51">
              <a:extLst>
                <a:ext uri="{FF2B5EF4-FFF2-40B4-BE49-F238E27FC236}">
                  <a16:creationId xmlns:a16="http://schemas.microsoft.com/office/drawing/2014/main" id="{B6B1BDAB-440B-7041-CDC6-5F60240ECEA4}"/>
                </a:ext>
              </a:extLst>
            </p:cNvPr>
            <p:cNvSpPr txBox="1"/>
            <p:nvPr/>
          </p:nvSpPr>
          <p:spPr>
            <a:xfrm>
              <a:off x="6638274" y="4053883"/>
              <a:ext cx="825335" cy="307777"/>
            </a:xfrm>
            <a:prstGeom prst="rect">
              <a:avLst/>
            </a:prstGeom>
            <a:noFill/>
          </p:spPr>
          <p:txBody>
            <a:bodyPr wrap="square" rtlCol="0" anchor="ctr">
              <a:spAutoFit/>
            </a:bodyPr>
            <a:lstStyle/>
            <a:p>
              <a:pPr algn="ctr"/>
              <a:r>
                <a:rPr lang="en-US" sz="1400" dirty="0">
                  <a:latin typeface="+mj-lt"/>
                </a:rPr>
                <a:t>=</a:t>
              </a:r>
            </a:p>
          </p:txBody>
        </p:sp>
        <p:sp>
          <p:nvSpPr>
            <p:cNvPr id="56" name="Rectangle 55">
              <a:extLst>
                <a:ext uri="{FF2B5EF4-FFF2-40B4-BE49-F238E27FC236}">
                  <a16:creationId xmlns:a16="http://schemas.microsoft.com/office/drawing/2014/main" id="{C978651C-55D7-7169-C6A8-63EDB6D55F58}"/>
                </a:ext>
              </a:extLst>
            </p:cNvPr>
            <p:cNvSpPr/>
            <p:nvPr/>
          </p:nvSpPr>
          <p:spPr>
            <a:xfrm>
              <a:off x="7463609" y="3358687"/>
              <a:ext cx="1698171" cy="1698171"/>
            </a:xfrm>
            <a:prstGeom prst="rect">
              <a:avLst/>
            </a:prstGeom>
            <a:solidFill>
              <a:schemeClr val="accent6">
                <a:lumMod val="40000"/>
                <a:lumOff val="6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Output</a:t>
              </a:r>
            </a:p>
          </p:txBody>
        </p:sp>
        <p:sp>
          <p:nvSpPr>
            <p:cNvPr id="57" name="TextBox 56">
              <a:extLst>
                <a:ext uri="{FF2B5EF4-FFF2-40B4-BE49-F238E27FC236}">
                  <a16:creationId xmlns:a16="http://schemas.microsoft.com/office/drawing/2014/main" id="{33DE96AB-531A-DEC8-EE6A-6604E0B76034}"/>
                </a:ext>
              </a:extLst>
            </p:cNvPr>
            <p:cNvSpPr txBox="1"/>
            <p:nvPr/>
          </p:nvSpPr>
          <p:spPr>
            <a:xfrm>
              <a:off x="7461059" y="4555369"/>
              <a:ext cx="1698172" cy="307777"/>
            </a:xfrm>
            <a:prstGeom prst="rect">
              <a:avLst/>
            </a:prstGeom>
            <a:noFill/>
          </p:spPr>
          <p:txBody>
            <a:bodyPr wrap="square" rtlCol="0" anchor="ctr">
              <a:spAutoFit/>
            </a:bodyPr>
            <a:lstStyle/>
            <a:p>
              <a:pPr algn="ctr"/>
              <a:r>
                <a:rPr lang="en-US" sz="1400" dirty="0">
                  <a:latin typeface="+mj-lt"/>
                </a:rPr>
                <a:t>(6, 4096)</a:t>
              </a:r>
            </a:p>
          </p:txBody>
        </p:sp>
        <p:sp>
          <p:nvSpPr>
            <p:cNvPr id="59" name="TextBox 58">
              <a:extLst>
                <a:ext uri="{FF2B5EF4-FFF2-40B4-BE49-F238E27FC236}">
                  <a16:creationId xmlns:a16="http://schemas.microsoft.com/office/drawing/2014/main" id="{E5CAB278-DE47-BF45-FB33-4E73531161A4}"/>
                </a:ext>
              </a:extLst>
            </p:cNvPr>
            <p:cNvSpPr txBox="1"/>
            <p:nvPr/>
          </p:nvSpPr>
          <p:spPr>
            <a:xfrm>
              <a:off x="9540102" y="2868943"/>
              <a:ext cx="2252096" cy="2677656"/>
            </a:xfrm>
            <a:prstGeom prst="rect">
              <a:avLst/>
            </a:prstGeom>
            <a:noFill/>
          </p:spPr>
          <p:txBody>
            <a:bodyPr wrap="square" rtlCol="0">
              <a:spAutoFit/>
            </a:bodyPr>
            <a:lstStyle/>
            <a:p>
              <a:r>
                <a:rPr lang="en-US" sz="1400" dirty="0">
                  <a:latin typeface="+mj-lt"/>
                </a:rPr>
                <a:t>The output of the Self-Attention is a matrix of the same shape as the input sequence, but where each token now captures the information about other tokens according to the mask applied. In our case, the last token of the output captures information about itself and the two preceding tokens.</a:t>
              </a:r>
            </a:p>
          </p:txBody>
        </p:sp>
      </p:grpSp>
    </p:spTree>
    <p:extLst>
      <p:ext uri="{BB962C8B-B14F-4D97-AF65-F5344CB8AC3E}">
        <p14:creationId xmlns:p14="http://schemas.microsoft.com/office/powerpoint/2010/main" val="1482388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Sliding Window Attention: Information Flow (3)</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A5C632F-D152-30F5-79AA-7057CBE73FC4}"/>
                  </a:ext>
                </a:extLst>
              </p:cNvPr>
              <p:cNvSpPr txBox="1"/>
              <p:nvPr/>
            </p:nvSpPr>
            <p:spPr>
              <a:xfrm>
                <a:off x="838200" y="5550643"/>
                <a:ext cx="7853856" cy="738664"/>
              </a:xfrm>
              <a:prstGeom prst="rect">
                <a:avLst/>
              </a:prstGeom>
              <a:noFill/>
            </p:spPr>
            <p:txBody>
              <a:bodyPr wrap="square" rtlCol="0">
                <a:spAutoFit/>
              </a:bodyPr>
              <a:lstStyle/>
              <a:p>
                <a:r>
                  <a:rPr lang="en-US" sz="1400" dirty="0">
                    <a:latin typeface="+mj-lt"/>
                  </a:rPr>
                  <a:t>With a sliding window size </a:t>
                </a:r>
                <a14:m>
                  <m:oMath xmlns:m="http://schemas.openxmlformats.org/officeDocument/2006/math">
                    <m:r>
                      <a:rPr lang="en-US" sz="1400" b="0" i="1" smtClean="0">
                        <a:latin typeface="Cambria Math" panose="02040503050406030204" pitchFamily="18" charset="0"/>
                      </a:rPr>
                      <m:t>𝑊</m:t>
                    </m:r>
                    <m:r>
                      <a:rPr lang="en-US" sz="1400" b="0" i="1" smtClean="0">
                        <a:latin typeface="Cambria Math" panose="02040503050406030204" pitchFamily="18" charset="0"/>
                      </a:rPr>
                      <m:t>=3</m:t>
                    </m:r>
                  </m:oMath>
                </a14:m>
                <a:r>
                  <a:rPr lang="en-US" sz="1400" dirty="0">
                    <a:latin typeface="+mj-lt"/>
                  </a:rPr>
                  <a:t>, every layer adds information about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𝑊</m:t>
                        </m:r>
                        <m:r>
                          <a:rPr lang="en-US" sz="1400" b="0" i="1" smtClean="0">
                            <a:latin typeface="Cambria Math" panose="02040503050406030204" pitchFamily="18" charset="0"/>
                          </a:rPr>
                          <m:t>−1</m:t>
                        </m:r>
                      </m:e>
                    </m:d>
                    <m:r>
                      <a:rPr lang="en-US" sz="1400" b="0" i="1" smtClean="0">
                        <a:latin typeface="Cambria Math" panose="02040503050406030204" pitchFamily="18" charset="0"/>
                      </a:rPr>
                      <m:t>=2</m:t>
                    </m:r>
                  </m:oMath>
                </a14:m>
                <a:r>
                  <a:rPr lang="en-US" sz="1400" dirty="0">
                    <a:latin typeface="+mj-lt"/>
                  </a:rPr>
                  <a:t> tokens.</a:t>
                </a:r>
              </a:p>
              <a:p>
                <a:r>
                  <a:rPr lang="en-US" sz="1400" dirty="0">
                    <a:latin typeface="+mj-lt"/>
                  </a:rPr>
                  <a:t>This means that after </a:t>
                </a:r>
                <a14:m>
                  <m:oMath xmlns:m="http://schemas.openxmlformats.org/officeDocument/2006/math">
                    <m:r>
                      <a:rPr lang="en-US" sz="1400" b="0" i="1" smtClean="0">
                        <a:latin typeface="Cambria Math" panose="02040503050406030204" pitchFamily="18" charset="0"/>
                      </a:rPr>
                      <m:t>𝑁</m:t>
                    </m:r>
                  </m:oMath>
                </a14:m>
                <a:r>
                  <a:rPr lang="en-US" sz="1400" dirty="0">
                    <a:latin typeface="+mj-lt"/>
                  </a:rPr>
                  <a:t> layers, we will have information flow in the order of </a:t>
                </a:r>
                <a14:m>
                  <m:oMath xmlns:m="http://schemas.openxmlformats.org/officeDocument/2006/math">
                    <m:r>
                      <a:rPr lang="en-US" sz="1400" b="0" i="1" smtClean="0">
                        <a:latin typeface="Cambria Math" panose="02040503050406030204" pitchFamily="18" charset="0"/>
                      </a:rPr>
                      <m:t>𝑊</m:t>
                    </m:r>
                    <m:r>
                      <a:rPr lang="en-US" sz="1400" b="0" i="1" smtClean="0">
                        <a:latin typeface="Cambria Math" panose="02040503050406030204" pitchFamily="18" charset="0"/>
                      </a:rPr>
                      <m:t> × </m:t>
                    </m:r>
                    <m:r>
                      <a:rPr lang="en-US" sz="1400" b="0" i="1" smtClean="0">
                        <a:latin typeface="Cambria Math" panose="02040503050406030204" pitchFamily="18" charset="0"/>
                        <a:ea typeface="Cambria Math" panose="02040503050406030204" pitchFamily="18" charset="0"/>
                      </a:rPr>
                      <m:t>𝑁</m:t>
                    </m:r>
                  </m:oMath>
                </a14:m>
                <a:r>
                  <a:rPr lang="en-US" sz="1400" dirty="0">
                    <a:latin typeface="+mj-lt"/>
                  </a:rPr>
                  <a:t>.</a:t>
                </a:r>
              </a:p>
              <a:p>
                <a:r>
                  <a:rPr lang="en-US" sz="1400" b="1" dirty="0"/>
                  <a:t>You can test all the future configurations using the Python Notebook provided in the GitHub repository.</a:t>
                </a:r>
              </a:p>
            </p:txBody>
          </p:sp>
        </mc:Choice>
        <mc:Fallback xmlns="">
          <p:sp>
            <p:nvSpPr>
              <p:cNvPr id="2" name="TextBox 1">
                <a:extLst>
                  <a:ext uri="{FF2B5EF4-FFF2-40B4-BE49-F238E27FC236}">
                    <a16:creationId xmlns:a16="http://schemas.microsoft.com/office/drawing/2014/main" id="{AA5C632F-D152-30F5-79AA-7057CBE73FC4}"/>
                  </a:ext>
                </a:extLst>
              </p:cNvPr>
              <p:cNvSpPr txBox="1">
                <a:spLocks noRot="1" noChangeAspect="1" noMove="1" noResize="1" noEditPoints="1" noAdjustHandles="1" noChangeArrowheads="1" noChangeShapeType="1" noTextEdit="1"/>
              </p:cNvSpPr>
              <p:nvPr/>
            </p:nvSpPr>
            <p:spPr>
              <a:xfrm>
                <a:off x="838200" y="5550643"/>
                <a:ext cx="7853856" cy="738664"/>
              </a:xfrm>
              <a:prstGeom prst="rect">
                <a:avLst/>
              </a:prstGeom>
              <a:blipFill>
                <a:blip r:embed="rId2"/>
                <a:stretch>
                  <a:fillRect l="-323" t="-1695" b="-8475"/>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99BBD4A2-CE74-E8A6-352C-284E01ED78D2}"/>
              </a:ext>
            </a:extLst>
          </p:cNvPr>
          <p:cNvGrpSpPr/>
          <p:nvPr/>
        </p:nvGrpSpPr>
        <p:grpSpPr>
          <a:xfrm>
            <a:off x="1118037" y="1690688"/>
            <a:ext cx="9955925" cy="3476624"/>
            <a:chOff x="838199" y="1690688"/>
            <a:chExt cx="9955925" cy="3476624"/>
          </a:xfrm>
        </p:grpSpPr>
        <p:sp>
          <p:nvSpPr>
            <p:cNvPr id="3" name="Rectangle 2">
              <a:extLst>
                <a:ext uri="{FF2B5EF4-FFF2-40B4-BE49-F238E27FC236}">
                  <a16:creationId xmlns:a16="http://schemas.microsoft.com/office/drawing/2014/main" id="{105EC44F-81F7-0F32-C7BD-CECC27C0794E}"/>
                </a:ext>
              </a:extLst>
            </p:cNvPr>
            <p:cNvSpPr/>
            <p:nvPr/>
          </p:nvSpPr>
          <p:spPr>
            <a:xfrm>
              <a:off x="838200" y="1690688"/>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rPr>
                <a:t>THE</a:t>
              </a:r>
            </a:p>
          </p:txBody>
        </p:sp>
        <p:sp>
          <p:nvSpPr>
            <p:cNvPr id="4" name="Rectangle 3">
              <a:extLst>
                <a:ext uri="{FF2B5EF4-FFF2-40B4-BE49-F238E27FC236}">
                  <a16:creationId xmlns:a16="http://schemas.microsoft.com/office/drawing/2014/main" id="{BD16C404-514C-0B3A-788F-8F8273ADE7B3}"/>
                </a:ext>
              </a:extLst>
            </p:cNvPr>
            <p:cNvSpPr/>
            <p:nvPr/>
          </p:nvSpPr>
          <p:spPr>
            <a:xfrm>
              <a:off x="838200" y="2200832"/>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rPr>
                <a:t>CAT</a:t>
              </a:r>
            </a:p>
          </p:txBody>
        </p:sp>
        <p:sp>
          <p:nvSpPr>
            <p:cNvPr id="5" name="Rectangle 4">
              <a:extLst>
                <a:ext uri="{FF2B5EF4-FFF2-40B4-BE49-F238E27FC236}">
                  <a16:creationId xmlns:a16="http://schemas.microsoft.com/office/drawing/2014/main" id="{83D12A0A-D4E2-677A-32F3-1DFF5A7BAAEC}"/>
                </a:ext>
              </a:extLst>
            </p:cNvPr>
            <p:cNvSpPr/>
            <p:nvPr/>
          </p:nvSpPr>
          <p:spPr>
            <a:xfrm>
              <a:off x="838200" y="2710976"/>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rPr>
                <a:t>IS</a:t>
              </a:r>
            </a:p>
          </p:txBody>
        </p:sp>
        <p:sp>
          <p:nvSpPr>
            <p:cNvPr id="6" name="Rectangle 5">
              <a:extLst>
                <a:ext uri="{FF2B5EF4-FFF2-40B4-BE49-F238E27FC236}">
                  <a16:creationId xmlns:a16="http://schemas.microsoft.com/office/drawing/2014/main" id="{A37B44F2-D7B0-CCF7-90E3-AD6613BA580E}"/>
                </a:ext>
              </a:extLst>
            </p:cNvPr>
            <p:cNvSpPr/>
            <p:nvPr/>
          </p:nvSpPr>
          <p:spPr>
            <a:xfrm>
              <a:off x="838199" y="3221120"/>
              <a:ext cx="2104427"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rPr>
                <a:t>ON</a:t>
              </a:r>
            </a:p>
          </p:txBody>
        </p:sp>
        <p:sp>
          <p:nvSpPr>
            <p:cNvPr id="8" name="Rectangle 7">
              <a:extLst>
                <a:ext uri="{FF2B5EF4-FFF2-40B4-BE49-F238E27FC236}">
                  <a16:creationId xmlns:a16="http://schemas.microsoft.com/office/drawing/2014/main" id="{DB66C714-BCC9-E4F5-0572-C3DE4C5AC3EC}"/>
                </a:ext>
              </a:extLst>
            </p:cNvPr>
            <p:cNvSpPr/>
            <p:nvPr/>
          </p:nvSpPr>
          <p:spPr>
            <a:xfrm>
              <a:off x="838200" y="3731264"/>
              <a:ext cx="2104426"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rPr>
                <a:t>A</a:t>
              </a:r>
            </a:p>
          </p:txBody>
        </p:sp>
        <p:sp>
          <p:nvSpPr>
            <p:cNvPr id="9" name="Rectangle 8">
              <a:extLst>
                <a:ext uri="{FF2B5EF4-FFF2-40B4-BE49-F238E27FC236}">
                  <a16:creationId xmlns:a16="http://schemas.microsoft.com/office/drawing/2014/main" id="{6D95D697-3414-45B9-5FCF-2D5EB554C05F}"/>
                </a:ext>
              </a:extLst>
            </p:cNvPr>
            <p:cNvSpPr/>
            <p:nvPr/>
          </p:nvSpPr>
          <p:spPr>
            <a:xfrm>
              <a:off x="838200" y="4241408"/>
              <a:ext cx="2104426"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rPr>
                <a:t>CHAIR</a:t>
              </a:r>
            </a:p>
          </p:txBody>
        </p:sp>
        <p:sp>
          <p:nvSpPr>
            <p:cNvPr id="10" name="Rectangle 9">
              <a:extLst>
                <a:ext uri="{FF2B5EF4-FFF2-40B4-BE49-F238E27FC236}">
                  <a16:creationId xmlns:a16="http://schemas.microsoft.com/office/drawing/2014/main" id="{FEAA76D9-73E3-7380-2C8C-1339C4DF35AD}"/>
                </a:ext>
              </a:extLst>
            </p:cNvPr>
            <p:cNvSpPr/>
            <p:nvPr/>
          </p:nvSpPr>
          <p:spPr>
            <a:xfrm>
              <a:off x="1141674" y="4866370"/>
              <a:ext cx="1497476" cy="300942"/>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(6, 4096)</a:t>
              </a:r>
            </a:p>
          </p:txBody>
        </p:sp>
        <p:sp>
          <p:nvSpPr>
            <p:cNvPr id="11" name="Rectangle 10">
              <a:extLst>
                <a:ext uri="{FF2B5EF4-FFF2-40B4-BE49-F238E27FC236}">
                  <a16:creationId xmlns:a16="http://schemas.microsoft.com/office/drawing/2014/main" id="{DDC6239B-244B-2C0D-67C3-F9EF80EFDD4B}"/>
                </a:ext>
              </a:extLst>
            </p:cNvPr>
            <p:cNvSpPr/>
            <p:nvPr/>
          </p:nvSpPr>
          <p:spPr>
            <a:xfrm>
              <a:off x="4763947" y="1690688"/>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rPr>
                <a:t>THE</a:t>
              </a:r>
            </a:p>
          </p:txBody>
        </p:sp>
        <p:sp>
          <p:nvSpPr>
            <p:cNvPr id="13" name="Rectangle 12">
              <a:extLst>
                <a:ext uri="{FF2B5EF4-FFF2-40B4-BE49-F238E27FC236}">
                  <a16:creationId xmlns:a16="http://schemas.microsoft.com/office/drawing/2014/main" id="{6D1DD402-A8D0-0A32-65F5-9C0C3210052F}"/>
                </a:ext>
              </a:extLst>
            </p:cNvPr>
            <p:cNvSpPr/>
            <p:nvPr/>
          </p:nvSpPr>
          <p:spPr>
            <a:xfrm>
              <a:off x="4763947" y="2200832"/>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latin typeface="+mj-lt"/>
                </a:rPr>
                <a:t>THE</a:t>
              </a:r>
              <a:r>
                <a:rPr lang="en-US" dirty="0">
                  <a:solidFill>
                    <a:schemeClr val="tx1"/>
                  </a:solidFill>
                  <a:latin typeface="+mj-lt"/>
                </a:rPr>
                <a:t>, CAT</a:t>
              </a:r>
            </a:p>
          </p:txBody>
        </p:sp>
        <p:sp>
          <p:nvSpPr>
            <p:cNvPr id="14" name="Rectangle 13">
              <a:extLst>
                <a:ext uri="{FF2B5EF4-FFF2-40B4-BE49-F238E27FC236}">
                  <a16:creationId xmlns:a16="http://schemas.microsoft.com/office/drawing/2014/main" id="{CDB785F8-61D2-FAB4-09C4-DBD4F4ACFC4C}"/>
                </a:ext>
              </a:extLst>
            </p:cNvPr>
            <p:cNvSpPr/>
            <p:nvPr/>
          </p:nvSpPr>
          <p:spPr>
            <a:xfrm>
              <a:off x="4763947" y="2710976"/>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latin typeface="+mj-lt"/>
                </a:rPr>
                <a:t>THE</a:t>
              </a:r>
              <a:r>
                <a:rPr lang="en-US" dirty="0">
                  <a:solidFill>
                    <a:schemeClr val="tx1"/>
                  </a:solidFill>
                  <a:latin typeface="+mj-lt"/>
                </a:rPr>
                <a:t>, </a:t>
              </a:r>
              <a:r>
                <a:rPr lang="en-US" dirty="0">
                  <a:solidFill>
                    <a:srgbClr val="FF0000"/>
                  </a:solidFill>
                  <a:latin typeface="+mj-lt"/>
                </a:rPr>
                <a:t>CAT</a:t>
              </a:r>
              <a:r>
                <a:rPr lang="en-US" dirty="0">
                  <a:solidFill>
                    <a:schemeClr val="tx1"/>
                  </a:solidFill>
                  <a:latin typeface="+mj-lt"/>
                </a:rPr>
                <a:t>, IS</a:t>
              </a:r>
            </a:p>
          </p:txBody>
        </p:sp>
        <p:sp>
          <p:nvSpPr>
            <p:cNvPr id="15" name="Rectangle 14">
              <a:extLst>
                <a:ext uri="{FF2B5EF4-FFF2-40B4-BE49-F238E27FC236}">
                  <a16:creationId xmlns:a16="http://schemas.microsoft.com/office/drawing/2014/main" id="{F380400B-9A03-1426-F166-F22545A9AAB5}"/>
                </a:ext>
              </a:extLst>
            </p:cNvPr>
            <p:cNvSpPr/>
            <p:nvPr/>
          </p:nvSpPr>
          <p:spPr>
            <a:xfrm>
              <a:off x="4763946" y="3221120"/>
              <a:ext cx="2104429"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latin typeface="+mj-lt"/>
                </a:rPr>
                <a:t>CAT</a:t>
              </a:r>
              <a:r>
                <a:rPr lang="en-US" dirty="0">
                  <a:solidFill>
                    <a:schemeClr val="tx1"/>
                  </a:solidFill>
                  <a:latin typeface="+mj-lt"/>
                </a:rPr>
                <a:t>, </a:t>
              </a:r>
              <a:r>
                <a:rPr lang="en-US" dirty="0">
                  <a:solidFill>
                    <a:srgbClr val="FF0000"/>
                  </a:solidFill>
                  <a:latin typeface="+mj-lt"/>
                </a:rPr>
                <a:t>IS</a:t>
              </a:r>
              <a:r>
                <a:rPr lang="en-US" dirty="0">
                  <a:solidFill>
                    <a:schemeClr val="tx1"/>
                  </a:solidFill>
                  <a:latin typeface="+mj-lt"/>
                </a:rPr>
                <a:t>, ON</a:t>
              </a:r>
            </a:p>
          </p:txBody>
        </p:sp>
        <p:sp>
          <p:nvSpPr>
            <p:cNvPr id="16" name="Rectangle 15">
              <a:extLst>
                <a:ext uri="{FF2B5EF4-FFF2-40B4-BE49-F238E27FC236}">
                  <a16:creationId xmlns:a16="http://schemas.microsoft.com/office/drawing/2014/main" id="{9014DEB6-5F33-F587-52D7-6ED741A9E7A2}"/>
                </a:ext>
              </a:extLst>
            </p:cNvPr>
            <p:cNvSpPr/>
            <p:nvPr/>
          </p:nvSpPr>
          <p:spPr>
            <a:xfrm>
              <a:off x="4763947" y="3731264"/>
              <a:ext cx="2104428"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latin typeface="+mj-lt"/>
                </a:rPr>
                <a:t>IS</a:t>
              </a:r>
              <a:r>
                <a:rPr lang="en-US" dirty="0">
                  <a:solidFill>
                    <a:schemeClr val="tx1"/>
                  </a:solidFill>
                  <a:latin typeface="+mj-lt"/>
                </a:rPr>
                <a:t>, </a:t>
              </a:r>
              <a:r>
                <a:rPr lang="en-US" dirty="0">
                  <a:solidFill>
                    <a:srgbClr val="FF0000"/>
                  </a:solidFill>
                  <a:latin typeface="+mj-lt"/>
                </a:rPr>
                <a:t>ON</a:t>
              </a:r>
              <a:r>
                <a:rPr lang="en-US" dirty="0">
                  <a:solidFill>
                    <a:schemeClr val="tx1"/>
                  </a:solidFill>
                  <a:latin typeface="+mj-lt"/>
                </a:rPr>
                <a:t>, A</a:t>
              </a:r>
            </a:p>
          </p:txBody>
        </p:sp>
        <p:sp>
          <p:nvSpPr>
            <p:cNvPr id="17" name="Rectangle 16">
              <a:extLst>
                <a:ext uri="{FF2B5EF4-FFF2-40B4-BE49-F238E27FC236}">
                  <a16:creationId xmlns:a16="http://schemas.microsoft.com/office/drawing/2014/main" id="{D6198B4A-95EE-9881-82F1-5773F56FB610}"/>
                </a:ext>
              </a:extLst>
            </p:cNvPr>
            <p:cNvSpPr/>
            <p:nvPr/>
          </p:nvSpPr>
          <p:spPr>
            <a:xfrm>
              <a:off x="4763947" y="4241408"/>
              <a:ext cx="2104428"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latin typeface="+mj-lt"/>
                </a:rPr>
                <a:t>ON</a:t>
              </a:r>
              <a:r>
                <a:rPr lang="en-US" dirty="0">
                  <a:solidFill>
                    <a:schemeClr val="tx1"/>
                  </a:solidFill>
                  <a:latin typeface="+mj-lt"/>
                </a:rPr>
                <a:t>, </a:t>
              </a:r>
              <a:r>
                <a:rPr lang="en-US" dirty="0">
                  <a:solidFill>
                    <a:srgbClr val="FF0000"/>
                  </a:solidFill>
                  <a:latin typeface="+mj-lt"/>
                </a:rPr>
                <a:t>A</a:t>
              </a:r>
              <a:r>
                <a:rPr lang="en-US" dirty="0">
                  <a:solidFill>
                    <a:schemeClr val="tx1"/>
                  </a:solidFill>
                  <a:latin typeface="+mj-lt"/>
                </a:rPr>
                <a:t>, CHAIR</a:t>
              </a:r>
            </a:p>
          </p:txBody>
        </p:sp>
        <p:sp>
          <p:nvSpPr>
            <p:cNvPr id="18" name="Rectangle 17">
              <a:extLst>
                <a:ext uri="{FF2B5EF4-FFF2-40B4-BE49-F238E27FC236}">
                  <a16:creationId xmlns:a16="http://schemas.microsoft.com/office/drawing/2014/main" id="{E7CE776A-5CDC-567F-AAD5-EB06285517A8}"/>
                </a:ext>
              </a:extLst>
            </p:cNvPr>
            <p:cNvSpPr/>
            <p:nvPr/>
          </p:nvSpPr>
          <p:spPr>
            <a:xfrm>
              <a:off x="5067422" y="4866370"/>
              <a:ext cx="1497476" cy="300942"/>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(6, 4096)</a:t>
              </a:r>
            </a:p>
          </p:txBody>
        </p:sp>
        <p:sp>
          <p:nvSpPr>
            <p:cNvPr id="19" name="Right Arrow 18">
              <a:extLst>
                <a:ext uri="{FF2B5EF4-FFF2-40B4-BE49-F238E27FC236}">
                  <a16:creationId xmlns:a16="http://schemas.microsoft.com/office/drawing/2014/main" id="{EDED29B7-D01E-3FF0-A9C1-8F763F58A3F4}"/>
                </a:ext>
              </a:extLst>
            </p:cNvPr>
            <p:cNvSpPr/>
            <p:nvPr/>
          </p:nvSpPr>
          <p:spPr>
            <a:xfrm>
              <a:off x="3231314" y="3088495"/>
              <a:ext cx="1353319" cy="262798"/>
            </a:xfrm>
            <a:prstGeom prst="rightArrow">
              <a:avLst>
                <a:gd name="adj1" fmla="val 37683"/>
                <a:gd name="adj2" fmla="val 85087"/>
              </a:avLst>
            </a:prstGeom>
            <a:solidFill>
              <a:srgbClr val="EF6A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FFB6CF7-2AED-65DF-E810-F61B7FB2D96B}"/>
                </a:ext>
              </a:extLst>
            </p:cNvPr>
            <p:cNvSpPr txBox="1"/>
            <p:nvPr/>
          </p:nvSpPr>
          <p:spPr>
            <a:xfrm>
              <a:off x="3456711" y="3381372"/>
              <a:ext cx="902524" cy="369332"/>
            </a:xfrm>
            <a:prstGeom prst="rect">
              <a:avLst/>
            </a:prstGeom>
            <a:noFill/>
          </p:spPr>
          <p:txBody>
            <a:bodyPr wrap="square" rtlCol="0" anchor="ctr">
              <a:spAutoFit/>
            </a:bodyPr>
            <a:lstStyle/>
            <a:p>
              <a:pPr algn="ctr"/>
              <a:r>
                <a:rPr lang="en-US" b="1" dirty="0"/>
                <a:t>Layer 1</a:t>
              </a:r>
              <a:endParaRPr lang="en-US" dirty="0">
                <a:latin typeface="+mj-lt"/>
              </a:endParaRPr>
            </a:p>
          </p:txBody>
        </p:sp>
        <p:sp>
          <p:nvSpPr>
            <p:cNvPr id="21" name="Rectangle 20">
              <a:extLst>
                <a:ext uri="{FF2B5EF4-FFF2-40B4-BE49-F238E27FC236}">
                  <a16:creationId xmlns:a16="http://schemas.microsoft.com/office/drawing/2014/main" id="{D2F11573-0BDB-31E1-78C3-4C80FF437ED3}"/>
                </a:ext>
              </a:extLst>
            </p:cNvPr>
            <p:cNvSpPr/>
            <p:nvPr/>
          </p:nvSpPr>
          <p:spPr>
            <a:xfrm>
              <a:off x="8689694" y="1690688"/>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rPr>
                <a:t>THE</a:t>
              </a:r>
            </a:p>
          </p:txBody>
        </p:sp>
        <p:sp>
          <p:nvSpPr>
            <p:cNvPr id="22" name="Rectangle 21">
              <a:extLst>
                <a:ext uri="{FF2B5EF4-FFF2-40B4-BE49-F238E27FC236}">
                  <a16:creationId xmlns:a16="http://schemas.microsoft.com/office/drawing/2014/main" id="{C0DEE02D-B9BE-4C7B-9361-564B721ACA3E}"/>
                </a:ext>
              </a:extLst>
            </p:cNvPr>
            <p:cNvSpPr/>
            <p:nvPr/>
          </p:nvSpPr>
          <p:spPr>
            <a:xfrm>
              <a:off x="8689694" y="2200832"/>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rPr>
                <a:t>THE, CAT</a:t>
              </a:r>
            </a:p>
          </p:txBody>
        </p:sp>
        <p:sp>
          <p:nvSpPr>
            <p:cNvPr id="23" name="Rectangle 22">
              <a:extLst>
                <a:ext uri="{FF2B5EF4-FFF2-40B4-BE49-F238E27FC236}">
                  <a16:creationId xmlns:a16="http://schemas.microsoft.com/office/drawing/2014/main" id="{F5DC10AB-6E12-B083-377F-8974B05A19A2}"/>
                </a:ext>
              </a:extLst>
            </p:cNvPr>
            <p:cNvSpPr/>
            <p:nvPr/>
          </p:nvSpPr>
          <p:spPr>
            <a:xfrm>
              <a:off x="8689694" y="2710976"/>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rPr>
                <a:t>THE, CAT, IS</a:t>
              </a:r>
            </a:p>
          </p:txBody>
        </p:sp>
        <p:sp>
          <p:nvSpPr>
            <p:cNvPr id="24" name="Rectangle 23">
              <a:extLst>
                <a:ext uri="{FF2B5EF4-FFF2-40B4-BE49-F238E27FC236}">
                  <a16:creationId xmlns:a16="http://schemas.microsoft.com/office/drawing/2014/main" id="{06C386A1-6143-FBD2-99E3-CE458BC3B9F0}"/>
                </a:ext>
              </a:extLst>
            </p:cNvPr>
            <p:cNvSpPr/>
            <p:nvPr/>
          </p:nvSpPr>
          <p:spPr>
            <a:xfrm>
              <a:off x="8689694" y="3221120"/>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latin typeface="+mj-lt"/>
                </a:rPr>
                <a:t>THE</a:t>
              </a:r>
              <a:r>
                <a:rPr lang="en-US" dirty="0">
                  <a:solidFill>
                    <a:schemeClr val="tx1"/>
                  </a:solidFill>
                  <a:latin typeface="+mj-lt"/>
                </a:rPr>
                <a:t>, CAT, IS, ON</a:t>
              </a:r>
            </a:p>
          </p:txBody>
        </p:sp>
        <p:sp>
          <p:nvSpPr>
            <p:cNvPr id="25" name="Rectangle 24">
              <a:extLst>
                <a:ext uri="{FF2B5EF4-FFF2-40B4-BE49-F238E27FC236}">
                  <a16:creationId xmlns:a16="http://schemas.microsoft.com/office/drawing/2014/main" id="{D34ECD12-E784-5A6E-EF0B-93176EE9F140}"/>
                </a:ext>
              </a:extLst>
            </p:cNvPr>
            <p:cNvSpPr/>
            <p:nvPr/>
          </p:nvSpPr>
          <p:spPr>
            <a:xfrm>
              <a:off x="8689694" y="3731264"/>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latin typeface="+mj-lt"/>
                </a:rPr>
                <a:t>THE</a:t>
              </a:r>
              <a:r>
                <a:rPr lang="en-US" dirty="0">
                  <a:solidFill>
                    <a:schemeClr val="tx1"/>
                  </a:solidFill>
                  <a:latin typeface="+mj-lt"/>
                </a:rPr>
                <a:t>,</a:t>
              </a:r>
              <a:r>
                <a:rPr lang="en-US" dirty="0">
                  <a:solidFill>
                    <a:srgbClr val="FF0000"/>
                  </a:solidFill>
                  <a:latin typeface="+mj-lt"/>
                </a:rPr>
                <a:t> CAT</a:t>
              </a:r>
              <a:r>
                <a:rPr lang="en-US" dirty="0">
                  <a:solidFill>
                    <a:schemeClr val="tx1"/>
                  </a:solidFill>
                  <a:latin typeface="+mj-lt"/>
                </a:rPr>
                <a:t>, IS, ON, A</a:t>
              </a:r>
            </a:p>
          </p:txBody>
        </p:sp>
        <p:sp>
          <p:nvSpPr>
            <p:cNvPr id="26" name="Rectangle 25">
              <a:extLst>
                <a:ext uri="{FF2B5EF4-FFF2-40B4-BE49-F238E27FC236}">
                  <a16:creationId xmlns:a16="http://schemas.microsoft.com/office/drawing/2014/main" id="{885A5E07-34F3-0B24-8DC2-D53EEABD092A}"/>
                </a:ext>
              </a:extLst>
            </p:cNvPr>
            <p:cNvSpPr/>
            <p:nvPr/>
          </p:nvSpPr>
          <p:spPr>
            <a:xfrm>
              <a:off x="8689694" y="4241408"/>
              <a:ext cx="2104430" cy="493878"/>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latin typeface="+mj-lt"/>
                </a:rPr>
                <a:t>CAT</a:t>
              </a:r>
              <a:r>
                <a:rPr lang="en-US" dirty="0">
                  <a:solidFill>
                    <a:schemeClr val="tx1"/>
                  </a:solidFill>
                  <a:latin typeface="+mj-lt"/>
                </a:rPr>
                <a:t>,</a:t>
              </a:r>
              <a:r>
                <a:rPr lang="en-US" dirty="0">
                  <a:solidFill>
                    <a:srgbClr val="FF0000"/>
                  </a:solidFill>
                  <a:latin typeface="+mj-lt"/>
                </a:rPr>
                <a:t> IS</a:t>
              </a:r>
              <a:r>
                <a:rPr lang="en-US" dirty="0">
                  <a:solidFill>
                    <a:schemeClr val="tx1"/>
                  </a:solidFill>
                  <a:latin typeface="+mj-lt"/>
                </a:rPr>
                <a:t>,</a:t>
              </a:r>
              <a:r>
                <a:rPr lang="en-US" dirty="0">
                  <a:solidFill>
                    <a:srgbClr val="FF0000"/>
                  </a:solidFill>
                  <a:latin typeface="+mj-lt"/>
                </a:rPr>
                <a:t> </a:t>
              </a:r>
              <a:r>
                <a:rPr lang="en-US" dirty="0">
                  <a:solidFill>
                    <a:schemeClr val="tx1"/>
                  </a:solidFill>
                  <a:latin typeface="+mj-lt"/>
                </a:rPr>
                <a:t>ON, A, CHAIR</a:t>
              </a:r>
            </a:p>
          </p:txBody>
        </p:sp>
        <p:sp>
          <p:nvSpPr>
            <p:cNvPr id="27" name="Rectangle 26">
              <a:extLst>
                <a:ext uri="{FF2B5EF4-FFF2-40B4-BE49-F238E27FC236}">
                  <a16:creationId xmlns:a16="http://schemas.microsoft.com/office/drawing/2014/main" id="{027FF727-29E6-9DFA-6236-A0E59526BD3F}"/>
                </a:ext>
              </a:extLst>
            </p:cNvPr>
            <p:cNvSpPr/>
            <p:nvPr/>
          </p:nvSpPr>
          <p:spPr>
            <a:xfrm>
              <a:off x="8993171" y="4866370"/>
              <a:ext cx="1497476" cy="300942"/>
            </a:xfrm>
            <a:prstGeom prst="rect">
              <a:avLst/>
            </a:prstGeom>
            <a:solidFill>
              <a:srgbClr val="FFA6A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(6, 4096)</a:t>
              </a:r>
            </a:p>
          </p:txBody>
        </p:sp>
        <p:sp>
          <p:nvSpPr>
            <p:cNvPr id="28" name="Right Arrow 27">
              <a:extLst>
                <a:ext uri="{FF2B5EF4-FFF2-40B4-BE49-F238E27FC236}">
                  <a16:creationId xmlns:a16="http://schemas.microsoft.com/office/drawing/2014/main" id="{D3127B92-A3CE-EA53-E976-9A20C02067C6}"/>
                </a:ext>
              </a:extLst>
            </p:cNvPr>
            <p:cNvSpPr/>
            <p:nvPr/>
          </p:nvSpPr>
          <p:spPr>
            <a:xfrm>
              <a:off x="7156108" y="3088495"/>
              <a:ext cx="1353319" cy="262798"/>
            </a:xfrm>
            <a:prstGeom prst="rightArrow">
              <a:avLst>
                <a:gd name="adj1" fmla="val 37683"/>
                <a:gd name="adj2" fmla="val 85087"/>
              </a:avLst>
            </a:prstGeom>
            <a:solidFill>
              <a:srgbClr val="EF6A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10ECA86-1493-2507-572A-EC59337B61F6}"/>
                </a:ext>
              </a:extLst>
            </p:cNvPr>
            <p:cNvSpPr txBox="1"/>
            <p:nvPr/>
          </p:nvSpPr>
          <p:spPr>
            <a:xfrm>
              <a:off x="7381505" y="3381372"/>
              <a:ext cx="902524" cy="369332"/>
            </a:xfrm>
            <a:prstGeom prst="rect">
              <a:avLst/>
            </a:prstGeom>
            <a:noFill/>
          </p:spPr>
          <p:txBody>
            <a:bodyPr wrap="square" rtlCol="0" anchor="ctr">
              <a:spAutoFit/>
            </a:bodyPr>
            <a:lstStyle/>
            <a:p>
              <a:pPr algn="ctr"/>
              <a:r>
                <a:rPr lang="en-US" b="1" dirty="0"/>
                <a:t>Layer 2</a:t>
              </a:r>
              <a:endParaRPr lang="en-US" dirty="0">
                <a:latin typeface="+mj-lt"/>
              </a:endParaRPr>
            </a:p>
          </p:txBody>
        </p:sp>
      </p:grpSp>
    </p:spTree>
    <p:extLst>
      <p:ext uri="{BB962C8B-B14F-4D97-AF65-F5344CB8AC3E}">
        <p14:creationId xmlns:p14="http://schemas.microsoft.com/office/powerpoint/2010/main" val="231462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Sliding Window Attention: Information Flow (4)</a:t>
            </a:r>
          </a:p>
        </p:txBody>
      </p:sp>
      <p:grpSp>
        <p:nvGrpSpPr>
          <p:cNvPr id="3" name="Group 2">
            <a:extLst>
              <a:ext uri="{FF2B5EF4-FFF2-40B4-BE49-F238E27FC236}">
                <a16:creationId xmlns:a16="http://schemas.microsoft.com/office/drawing/2014/main" id="{D5A1B6AC-45DF-20D5-890B-F0CFE7F7DC28}"/>
              </a:ext>
            </a:extLst>
          </p:cNvPr>
          <p:cNvGrpSpPr/>
          <p:nvPr/>
        </p:nvGrpSpPr>
        <p:grpSpPr>
          <a:xfrm>
            <a:off x="1590737" y="1910552"/>
            <a:ext cx="9010525" cy="4582323"/>
            <a:chOff x="274891" y="1910552"/>
            <a:chExt cx="9010525" cy="4582323"/>
          </a:xfrm>
        </p:grpSpPr>
        <p:pic>
          <p:nvPicPr>
            <p:cNvPr id="2" name="Picture 1">
              <a:extLst>
                <a:ext uri="{FF2B5EF4-FFF2-40B4-BE49-F238E27FC236}">
                  <a16:creationId xmlns:a16="http://schemas.microsoft.com/office/drawing/2014/main" id="{F5B0B77D-C7BB-2110-6DE6-D57519F24951}"/>
                </a:ext>
              </a:extLst>
            </p:cNvPr>
            <p:cNvPicPr>
              <a:picLocks noChangeAspect="1"/>
            </p:cNvPicPr>
            <p:nvPr/>
          </p:nvPicPr>
          <p:blipFill>
            <a:blip r:embed="rId2"/>
            <a:stretch>
              <a:fillRect/>
            </a:stretch>
          </p:blipFill>
          <p:spPr>
            <a:xfrm>
              <a:off x="274891" y="1910552"/>
              <a:ext cx="3962238" cy="4582323"/>
            </a:xfrm>
            <a:prstGeom prst="rect">
              <a:avLst/>
            </a:prstGeom>
          </p:spPr>
        </p:pic>
        <p:sp>
          <p:nvSpPr>
            <p:cNvPr id="12" name="TextBox 11">
              <a:extLst>
                <a:ext uri="{FF2B5EF4-FFF2-40B4-BE49-F238E27FC236}">
                  <a16:creationId xmlns:a16="http://schemas.microsoft.com/office/drawing/2014/main" id="{31F3B137-C186-B7E4-EE03-794CB0CED2AF}"/>
                </a:ext>
              </a:extLst>
            </p:cNvPr>
            <p:cNvSpPr txBox="1"/>
            <p:nvPr/>
          </p:nvSpPr>
          <p:spPr>
            <a:xfrm>
              <a:off x="4238404" y="4053885"/>
              <a:ext cx="825335" cy="307777"/>
            </a:xfrm>
            <a:prstGeom prst="rect">
              <a:avLst/>
            </a:prstGeom>
            <a:noFill/>
          </p:spPr>
          <p:txBody>
            <a:bodyPr wrap="square" rtlCol="0" anchor="ctr">
              <a:spAutoFit/>
            </a:bodyPr>
            <a:lstStyle/>
            <a:p>
              <a:pPr algn="ctr"/>
              <a:r>
                <a:rPr lang="en-US" sz="1400" dirty="0">
                  <a:latin typeface="+mj-lt"/>
                </a:rPr>
                <a:t>X</a:t>
              </a:r>
            </a:p>
          </p:txBody>
        </p:sp>
        <p:sp>
          <p:nvSpPr>
            <p:cNvPr id="45" name="Rectangle 44">
              <a:extLst>
                <a:ext uri="{FF2B5EF4-FFF2-40B4-BE49-F238E27FC236}">
                  <a16:creationId xmlns:a16="http://schemas.microsoft.com/office/drawing/2014/main" id="{E16E48F8-FB03-A3ED-F2DE-D4045CBA0C2B}"/>
                </a:ext>
              </a:extLst>
            </p:cNvPr>
            <p:cNvSpPr/>
            <p:nvPr/>
          </p:nvSpPr>
          <p:spPr>
            <a:xfrm>
              <a:off x="5063739" y="3358687"/>
              <a:ext cx="1698171" cy="1698171"/>
            </a:xfrm>
            <a:prstGeom prst="rect">
              <a:avLst/>
            </a:prstGeom>
            <a:solidFill>
              <a:srgbClr val="F0D86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t>
              </a:r>
            </a:p>
          </p:txBody>
        </p:sp>
        <p:sp>
          <p:nvSpPr>
            <p:cNvPr id="47" name="TextBox 46">
              <a:extLst>
                <a:ext uri="{FF2B5EF4-FFF2-40B4-BE49-F238E27FC236}">
                  <a16:creationId xmlns:a16="http://schemas.microsoft.com/office/drawing/2014/main" id="{3B630F17-E96A-59B4-DE43-4A84CD343EF1}"/>
                </a:ext>
              </a:extLst>
            </p:cNvPr>
            <p:cNvSpPr txBox="1"/>
            <p:nvPr/>
          </p:nvSpPr>
          <p:spPr>
            <a:xfrm>
              <a:off x="5063738" y="4555371"/>
              <a:ext cx="1698172" cy="307777"/>
            </a:xfrm>
            <a:prstGeom prst="rect">
              <a:avLst/>
            </a:prstGeom>
            <a:noFill/>
          </p:spPr>
          <p:txBody>
            <a:bodyPr wrap="square" rtlCol="0" anchor="ctr">
              <a:spAutoFit/>
            </a:bodyPr>
            <a:lstStyle/>
            <a:p>
              <a:pPr algn="ctr"/>
              <a:r>
                <a:rPr lang="en-US" sz="1400" dirty="0">
                  <a:latin typeface="+mj-lt"/>
                </a:rPr>
                <a:t>(6, 4096)</a:t>
              </a:r>
            </a:p>
          </p:txBody>
        </p:sp>
        <p:sp>
          <p:nvSpPr>
            <p:cNvPr id="52" name="TextBox 51">
              <a:extLst>
                <a:ext uri="{FF2B5EF4-FFF2-40B4-BE49-F238E27FC236}">
                  <a16:creationId xmlns:a16="http://schemas.microsoft.com/office/drawing/2014/main" id="{B6B1BDAB-440B-7041-CDC6-5F60240ECEA4}"/>
                </a:ext>
              </a:extLst>
            </p:cNvPr>
            <p:cNvSpPr txBox="1"/>
            <p:nvPr/>
          </p:nvSpPr>
          <p:spPr>
            <a:xfrm>
              <a:off x="6761910" y="4053883"/>
              <a:ext cx="825335" cy="307777"/>
            </a:xfrm>
            <a:prstGeom prst="rect">
              <a:avLst/>
            </a:prstGeom>
            <a:noFill/>
          </p:spPr>
          <p:txBody>
            <a:bodyPr wrap="square" rtlCol="0" anchor="ctr">
              <a:spAutoFit/>
            </a:bodyPr>
            <a:lstStyle/>
            <a:p>
              <a:pPr algn="ctr"/>
              <a:r>
                <a:rPr lang="en-US" sz="1400" dirty="0">
                  <a:latin typeface="+mj-lt"/>
                </a:rPr>
                <a:t>=</a:t>
              </a:r>
            </a:p>
          </p:txBody>
        </p:sp>
        <p:sp>
          <p:nvSpPr>
            <p:cNvPr id="56" name="Rectangle 55">
              <a:extLst>
                <a:ext uri="{FF2B5EF4-FFF2-40B4-BE49-F238E27FC236}">
                  <a16:creationId xmlns:a16="http://schemas.microsoft.com/office/drawing/2014/main" id="{C978651C-55D7-7169-C6A8-63EDB6D55F58}"/>
                </a:ext>
              </a:extLst>
            </p:cNvPr>
            <p:cNvSpPr/>
            <p:nvPr/>
          </p:nvSpPr>
          <p:spPr>
            <a:xfrm>
              <a:off x="7587245" y="3358687"/>
              <a:ext cx="1698171" cy="1698171"/>
            </a:xfrm>
            <a:prstGeom prst="rect">
              <a:avLst/>
            </a:prstGeom>
            <a:solidFill>
              <a:schemeClr val="accent6">
                <a:lumMod val="40000"/>
                <a:lumOff val="6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Output</a:t>
              </a:r>
            </a:p>
          </p:txBody>
        </p:sp>
        <p:sp>
          <p:nvSpPr>
            <p:cNvPr id="57" name="TextBox 56">
              <a:extLst>
                <a:ext uri="{FF2B5EF4-FFF2-40B4-BE49-F238E27FC236}">
                  <a16:creationId xmlns:a16="http://schemas.microsoft.com/office/drawing/2014/main" id="{33DE96AB-531A-DEC8-EE6A-6604E0B76034}"/>
                </a:ext>
              </a:extLst>
            </p:cNvPr>
            <p:cNvSpPr txBox="1"/>
            <p:nvPr/>
          </p:nvSpPr>
          <p:spPr>
            <a:xfrm>
              <a:off x="7584695" y="4555369"/>
              <a:ext cx="1698172" cy="307777"/>
            </a:xfrm>
            <a:prstGeom prst="rect">
              <a:avLst/>
            </a:prstGeom>
            <a:noFill/>
          </p:spPr>
          <p:txBody>
            <a:bodyPr wrap="square" rtlCol="0" anchor="ctr">
              <a:spAutoFit/>
            </a:bodyPr>
            <a:lstStyle/>
            <a:p>
              <a:pPr algn="ctr"/>
              <a:r>
                <a:rPr lang="en-US" sz="1400" dirty="0">
                  <a:latin typeface="+mj-lt"/>
                </a:rPr>
                <a:t>(6, 4096)</a:t>
              </a:r>
            </a:p>
          </p:txBody>
        </p:sp>
      </p:grpSp>
    </p:spTree>
    <p:extLst>
      <p:ext uri="{BB962C8B-B14F-4D97-AF65-F5344CB8AC3E}">
        <p14:creationId xmlns:p14="http://schemas.microsoft.com/office/powerpoint/2010/main" val="1611535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Sliding Window Attention: Information Flow (5)</a:t>
            </a:r>
          </a:p>
        </p:txBody>
      </p:sp>
      <p:pic>
        <p:nvPicPr>
          <p:cNvPr id="1026" name="Picture 2">
            <a:extLst>
              <a:ext uri="{FF2B5EF4-FFF2-40B4-BE49-F238E27FC236}">
                <a16:creationId xmlns:a16="http://schemas.microsoft.com/office/drawing/2014/main" id="{DF984F20-D29B-95F0-BBB6-5EEE00F17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26" y="2478088"/>
            <a:ext cx="10747148" cy="401478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CAB5CC7C-C835-6ECF-69AF-943B06426043}"/>
              </a:ext>
            </a:extLst>
          </p:cNvPr>
          <p:cNvSpPr>
            <a:spLocks noGrp="1"/>
          </p:cNvSpPr>
          <p:nvPr>
            <p:ph idx="1"/>
          </p:nvPr>
        </p:nvSpPr>
        <p:spPr>
          <a:xfrm>
            <a:off x="838200" y="1825625"/>
            <a:ext cx="10292097" cy="4351338"/>
          </a:xfrm>
        </p:spPr>
        <p:txBody>
          <a:bodyPr>
            <a:normAutofit/>
          </a:bodyPr>
          <a:lstStyle/>
          <a:p>
            <a:pPr marL="0" indent="0">
              <a:buNone/>
            </a:pPr>
            <a:r>
              <a:rPr lang="en-US" sz="2000" dirty="0">
                <a:latin typeface="+mj-lt"/>
              </a:rPr>
              <a:t>As you can see, the information flow is very similar to the receptive field on a CNN.</a:t>
            </a:r>
          </a:p>
        </p:txBody>
      </p:sp>
    </p:spTree>
    <p:extLst>
      <p:ext uri="{BB962C8B-B14F-4D97-AF65-F5344CB8AC3E}">
        <p14:creationId xmlns:p14="http://schemas.microsoft.com/office/powerpoint/2010/main" val="381462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1" y="1825625"/>
            <a:ext cx="6463356" cy="715556"/>
          </a:xfrm>
        </p:spPr>
        <p:txBody>
          <a:bodyPr>
            <a:normAutofit/>
          </a:bodyPr>
          <a:lstStyle/>
          <a:p>
            <a:r>
              <a:rPr lang="en-US" sz="2000" dirty="0">
                <a:latin typeface="+mj-lt"/>
              </a:rPr>
              <a:t>Imagine we want to train a model to write Dante Alighieri’s Divine Comedy’s 5</a:t>
            </a:r>
            <a:r>
              <a:rPr lang="en-US" sz="2000" baseline="30000" dirty="0">
                <a:latin typeface="+mj-lt"/>
              </a:rPr>
              <a:t>th</a:t>
            </a:r>
            <a:r>
              <a:rPr lang="en-US" sz="2000" dirty="0">
                <a:latin typeface="+mj-lt"/>
              </a:rPr>
              <a:t> Canto from the Inferno</a:t>
            </a:r>
            <a:r>
              <a:rPr lang="en-US" sz="1200" dirty="0">
                <a:latin typeface="+mj-lt"/>
              </a:rPr>
              <a:t>.</a:t>
            </a:r>
            <a:endParaRPr lang="en-US" sz="2000" dirty="0">
              <a:latin typeface="+mj-lt"/>
            </a:endParaRPr>
          </a:p>
        </p:txBody>
      </p:sp>
      <p:pic>
        <p:nvPicPr>
          <p:cNvPr id="2" name="Picture 1" descr="A diagram of a system&#10;&#10;Description automatically generated">
            <a:extLst>
              <a:ext uri="{FF2B5EF4-FFF2-40B4-BE49-F238E27FC236}">
                <a16:creationId xmlns:a16="http://schemas.microsoft.com/office/drawing/2014/main" id="{A9F0EF83-5C46-7CC2-A331-16835F1DFB14}"/>
              </a:ext>
            </a:extLst>
          </p:cNvPr>
          <p:cNvPicPr>
            <a:picLocks noChangeAspect="1"/>
          </p:cNvPicPr>
          <p:nvPr/>
        </p:nvPicPr>
        <p:blipFill>
          <a:blip r:embed="rId2"/>
          <a:stretch>
            <a:fillRect/>
          </a:stretch>
        </p:blipFill>
        <p:spPr>
          <a:xfrm>
            <a:off x="7301557" y="722887"/>
            <a:ext cx="3873124" cy="5412225"/>
          </a:xfrm>
          <a:prstGeom prst="rect">
            <a:avLst/>
          </a:prstGeom>
        </p:spPr>
      </p:pic>
      <p:sp>
        <p:nvSpPr>
          <p:cNvPr id="4" name="TextBox 3">
            <a:extLst>
              <a:ext uri="{FF2B5EF4-FFF2-40B4-BE49-F238E27FC236}">
                <a16:creationId xmlns:a16="http://schemas.microsoft.com/office/drawing/2014/main" id="{25223E11-CB70-820D-224E-9AA55709243E}"/>
              </a:ext>
            </a:extLst>
          </p:cNvPr>
          <p:cNvSpPr txBox="1"/>
          <p:nvPr/>
        </p:nvSpPr>
        <p:spPr>
          <a:xfrm>
            <a:off x="1095153" y="2541181"/>
            <a:ext cx="6206404" cy="3970318"/>
          </a:xfrm>
          <a:prstGeom prst="rect">
            <a:avLst/>
          </a:prstGeom>
          <a:noFill/>
        </p:spPr>
        <p:txBody>
          <a:bodyPr wrap="square">
            <a:spAutoFit/>
          </a:bodyPr>
          <a:lstStyle/>
          <a:p>
            <a:pPr marL="0" indent="0">
              <a:buNone/>
            </a:pPr>
            <a:r>
              <a:rPr lang="en-US" sz="1200" b="1" dirty="0"/>
              <a:t>Amor, </a:t>
            </a:r>
            <a:r>
              <a:rPr lang="en-US" sz="1200" b="1" dirty="0" err="1"/>
              <a:t>ch'al</a:t>
            </a:r>
            <a:r>
              <a:rPr lang="en-US" sz="1200" b="1" dirty="0"/>
              <a:t> </a:t>
            </a:r>
            <a:r>
              <a:rPr lang="en-US" sz="1200" b="1" dirty="0" err="1"/>
              <a:t>cor</a:t>
            </a:r>
            <a:r>
              <a:rPr lang="en-US" sz="1200" b="1" dirty="0"/>
              <a:t> gentil </a:t>
            </a:r>
            <a:r>
              <a:rPr lang="en-US" sz="1200" b="1" dirty="0" err="1"/>
              <a:t>ratto</a:t>
            </a:r>
            <a:r>
              <a:rPr lang="en-US" sz="1200" b="1" dirty="0"/>
              <a:t> </a:t>
            </a:r>
            <a:r>
              <a:rPr lang="en-US" sz="1200" b="1" dirty="0" err="1"/>
              <a:t>s'apprende</a:t>
            </a:r>
            <a:r>
              <a:rPr lang="en-US" sz="1200" b="1" dirty="0"/>
              <a:t>,</a:t>
            </a:r>
          </a:p>
          <a:p>
            <a:pPr marL="0" indent="0">
              <a:buNone/>
            </a:pPr>
            <a:r>
              <a:rPr lang="en-US" sz="1200" dirty="0">
                <a:latin typeface="+mj-lt"/>
              </a:rPr>
              <a:t>prese </a:t>
            </a:r>
            <a:r>
              <a:rPr lang="en-US" sz="1200" dirty="0" err="1">
                <a:latin typeface="+mj-lt"/>
              </a:rPr>
              <a:t>costui</a:t>
            </a:r>
            <a:r>
              <a:rPr lang="en-US" sz="1200" dirty="0">
                <a:latin typeface="+mj-lt"/>
              </a:rPr>
              <a:t> de la </a:t>
            </a:r>
            <a:r>
              <a:rPr lang="en-US" sz="1200" dirty="0" err="1">
                <a:latin typeface="+mj-lt"/>
              </a:rPr>
              <a:t>bella</a:t>
            </a:r>
            <a:r>
              <a:rPr lang="en-US" sz="1200" dirty="0">
                <a:latin typeface="+mj-lt"/>
              </a:rPr>
              <a:t> persona</a:t>
            </a:r>
          </a:p>
          <a:p>
            <a:pPr marL="0" indent="0">
              <a:buNone/>
            </a:pPr>
            <a:r>
              <a:rPr lang="en-US" sz="1200" dirty="0" err="1">
                <a:latin typeface="+mj-lt"/>
              </a:rPr>
              <a:t>che</a:t>
            </a:r>
            <a:r>
              <a:rPr lang="en-US" sz="1200" dirty="0">
                <a:latin typeface="+mj-lt"/>
              </a:rPr>
              <a:t> mi fu </a:t>
            </a:r>
            <a:r>
              <a:rPr lang="en-US" sz="1200" dirty="0" err="1">
                <a:latin typeface="+mj-lt"/>
              </a:rPr>
              <a:t>tolta</a:t>
            </a:r>
            <a:r>
              <a:rPr lang="en-US" sz="1200" dirty="0">
                <a:latin typeface="+mj-lt"/>
              </a:rPr>
              <a:t>; e 'I modo </a:t>
            </a:r>
            <a:r>
              <a:rPr lang="en-US" sz="1200" dirty="0" err="1">
                <a:latin typeface="+mj-lt"/>
              </a:rPr>
              <a:t>ancor</a:t>
            </a:r>
            <a:r>
              <a:rPr lang="en-US" sz="1200" dirty="0">
                <a:latin typeface="+mj-lt"/>
              </a:rPr>
              <a:t> </a:t>
            </a:r>
            <a:r>
              <a:rPr lang="en-US" sz="1200" dirty="0" err="1">
                <a:latin typeface="+mj-lt"/>
              </a:rPr>
              <a:t>m'offende</a:t>
            </a:r>
            <a:r>
              <a:rPr lang="en-US" sz="1200" dirty="0">
                <a:latin typeface="+mj-lt"/>
              </a:rPr>
              <a:t>.</a:t>
            </a:r>
          </a:p>
          <a:p>
            <a:pPr marL="0" indent="0">
              <a:buNone/>
            </a:pPr>
            <a:endParaRPr lang="en-US" sz="1200" dirty="0">
              <a:latin typeface="+mj-lt"/>
            </a:endParaRPr>
          </a:p>
          <a:p>
            <a:pPr marL="0" indent="0">
              <a:buNone/>
            </a:pPr>
            <a:r>
              <a:rPr lang="en-US" sz="1200" dirty="0">
                <a:latin typeface="+mj-lt"/>
              </a:rPr>
              <a:t>Amor, </a:t>
            </a:r>
            <a:r>
              <a:rPr lang="en-US" sz="1200" dirty="0" err="1">
                <a:latin typeface="+mj-lt"/>
              </a:rPr>
              <a:t>ch'a</a:t>
            </a:r>
            <a:r>
              <a:rPr lang="en-US" sz="1200" dirty="0">
                <a:latin typeface="+mj-lt"/>
              </a:rPr>
              <a:t> </a:t>
            </a:r>
            <a:r>
              <a:rPr lang="en-US" sz="1200" dirty="0" err="1">
                <a:latin typeface="+mj-lt"/>
              </a:rPr>
              <a:t>nullo</a:t>
            </a:r>
            <a:r>
              <a:rPr lang="en-US" sz="1200" dirty="0">
                <a:latin typeface="+mj-lt"/>
              </a:rPr>
              <a:t> </a:t>
            </a:r>
            <a:r>
              <a:rPr lang="en-US" sz="1200" dirty="0" err="1">
                <a:latin typeface="+mj-lt"/>
              </a:rPr>
              <a:t>amato</a:t>
            </a:r>
            <a:r>
              <a:rPr lang="en-US" sz="1200" dirty="0">
                <a:latin typeface="+mj-lt"/>
              </a:rPr>
              <a:t> </a:t>
            </a:r>
            <a:r>
              <a:rPr lang="en-US" sz="1200" dirty="0" err="1">
                <a:latin typeface="+mj-lt"/>
              </a:rPr>
              <a:t>amar</a:t>
            </a:r>
            <a:r>
              <a:rPr lang="en-US" sz="1200" dirty="0">
                <a:latin typeface="+mj-lt"/>
              </a:rPr>
              <a:t> </a:t>
            </a:r>
            <a:r>
              <a:rPr lang="en-US" sz="1200" dirty="0" err="1">
                <a:latin typeface="+mj-lt"/>
              </a:rPr>
              <a:t>perdona</a:t>
            </a:r>
            <a:r>
              <a:rPr lang="en-US" sz="1200" dirty="0">
                <a:latin typeface="+mj-lt"/>
              </a:rPr>
              <a:t>,</a:t>
            </a:r>
          </a:p>
          <a:p>
            <a:pPr marL="0" indent="0">
              <a:buNone/>
            </a:pPr>
            <a:r>
              <a:rPr lang="en-US" sz="1200" dirty="0">
                <a:latin typeface="+mj-lt"/>
              </a:rPr>
              <a:t>mi prese del </a:t>
            </a:r>
            <a:r>
              <a:rPr lang="en-US" sz="1200" dirty="0" err="1">
                <a:latin typeface="+mj-lt"/>
              </a:rPr>
              <a:t>costui</a:t>
            </a:r>
            <a:r>
              <a:rPr lang="en-US" sz="1200" dirty="0">
                <a:latin typeface="+mj-lt"/>
              </a:rPr>
              <a:t> </a:t>
            </a:r>
            <a:r>
              <a:rPr lang="en-US" sz="1200" dirty="0" err="1">
                <a:latin typeface="+mj-lt"/>
              </a:rPr>
              <a:t>piacer</a:t>
            </a:r>
            <a:r>
              <a:rPr lang="en-US" sz="1200" dirty="0">
                <a:latin typeface="+mj-lt"/>
              </a:rPr>
              <a:t> </a:t>
            </a:r>
            <a:r>
              <a:rPr lang="en-US" sz="1200" dirty="0" err="1">
                <a:latin typeface="+mj-lt"/>
              </a:rPr>
              <a:t>si</a:t>
            </a:r>
            <a:r>
              <a:rPr lang="en-US" sz="1200" dirty="0">
                <a:latin typeface="+mj-lt"/>
              </a:rPr>
              <a:t> forte,</a:t>
            </a:r>
          </a:p>
          <a:p>
            <a:pPr marL="0" indent="0">
              <a:buNone/>
            </a:pPr>
            <a:r>
              <a:rPr lang="en-US" sz="1200" dirty="0" err="1">
                <a:latin typeface="+mj-lt"/>
              </a:rPr>
              <a:t>che</a:t>
            </a:r>
            <a:r>
              <a:rPr lang="en-US" sz="1200" dirty="0">
                <a:latin typeface="+mj-lt"/>
              </a:rPr>
              <a:t>, come </a:t>
            </a:r>
            <a:r>
              <a:rPr lang="en-US" sz="1200" dirty="0" err="1">
                <a:latin typeface="+mj-lt"/>
              </a:rPr>
              <a:t>vedi</a:t>
            </a:r>
            <a:r>
              <a:rPr lang="en-US" sz="1200" dirty="0">
                <a:latin typeface="+mj-lt"/>
              </a:rPr>
              <a:t>, </a:t>
            </a:r>
            <a:r>
              <a:rPr lang="en-US" sz="1200" dirty="0" err="1">
                <a:latin typeface="+mj-lt"/>
              </a:rPr>
              <a:t>ancor</a:t>
            </a:r>
            <a:r>
              <a:rPr lang="en-US" sz="1200" dirty="0">
                <a:latin typeface="+mj-lt"/>
              </a:rPr>
              <a:t> non </a:t>
            </a:r>
            <a:r>
              <a:rPr lang="en-US" sz="1200" dirty="0" err="1">
                <a:latin typeface="+mj-lt"/>
              </a:rPr>
              <a:t>m'abbandona</a:t>
            </a:r>
            <a:r>
              <a:rPr lang="en-US" sz="1200" dirty="0">
                <a:latin typeface="+mj-lt"/>
              </a:rPr>
              <a:t>.</a:t>
            </a:r>
          </a:p>
          <a:p>
            <a:pPr marL="0" indent="0">
              <a:buNone/>
            </a:pPr>
            <a:endParaRPr lang="en-US" sz="1200" dirty="0">
              <a:latin typeface="+mj-lt"/>
            </a:endParaRPr>
          </a:p>
          <a:p>
            <a:pPr marL="0" indent="0">
              <a:buNone/>
            </a:pPr>
            <a:r>
              <a:rPr lang="en-US" sz="1200" dirty="0">
                <a:latin typeface="+mj-lt"/>
              </a:rPr>
              <a:t>Amor </a:t>
            </a:r>
            <a:r>
              <a:rPr lang="en-US" sz="1200" dirty="0" err="1">
                <a:latin typeface="+mj-lt"/>
              </a:rPr>
              <a:t>condusse</a:t>
            </a:r>
            <a:r>
              <a:rPr lang="en-US" sz="1200" dirty="0">
                <a:latin typeface="+mj-lt"/>
              </a:rPr>
              <a:t> </a:t>
            </a:r>
            <a:r>
              <a:rPr lang="en-US" sz="1200" dirty="0" err="1">
                <a:latin typeface="+mj-lt"/>
              </a:rPr>
              <a:t>noi</a:t>
            </a:r>
            <a:r>
              <a:rPr lang="en-US" sz="1200" dirty="0">
                <a:latin typeface="+mj-lt"/>
              </a:rPr>
              <a:t> ad </a:t>
            </a:r>
            <a:r>
              <a:rPr lang="en-US" sz="1200" dirty="0" err="1">
                <a:latin typeface="+mj-lt"/>
              </a:rPr>
              <a:t>una</a:t>
            </a:r>
            <a:r>
              <a:rPr lang="en-US" sz="1200" dirty="0">
                <a:latin typeface="+mj-lt"/>
              </a:rPr>
              <a:t> </a:t>
            </a:r>
            <a:r>
              <a:rPr lang="en-US" sz="1200" dirty="0" err="1">
                <a:latin typeface="+mj-lt"/>
              </a:rPr>
              <a:t>morte</a:t>
            </a:r>
            <a:r>
              <a:rPr lang="en-US" sz="1200" dirty="0">
                <a:latin typeface="+mj-lt"/>
              </a:rPr>
              <a:t>.</a:t>
            </a:r>
          </a:p>
          <a:p>
            <a:pPr marL="0" indent="0">
              <a:buNone/>
            </a:pPr>
            <a:r>
              <a:rPr lang="en-US" sz="1200" dirty="0" err="1">
                <a:latin typeface="+mj-lt"/>
              </a:rPr>
              <a:t>Caina</a:t>
            </a:r>
            <a:r>
              <a:rPr lang="en-US" sz="1200" dirty="0">
                <a:latin typeface="+mj-lt"/>
              </a:rPr>
              <a:t> </a:t>
            </a:r>
            <a:r>
              <a:rPr lang="en-US" sz="1200" dirty="0" err="1">
                <a:latin typeface="+mj-lt"/>
              </a:rPr>
              <a:t>attende</a:t>
            </a:r>
            <a:r>
              <a:rPr lang="en-US" sz="1200" dirty="0">
                <a:latin typeface="+mj-lt"/>
              </a:rPr>
              <a:t> chi a vita ci </a:t>
            </a:r>
            <a:r>
              <a:rPr lang="en-US" sz="1200" dirty="0" err="1">
                <a:latin typeface="+mj-lt"/>
              </a:rPr>
              <a:t>spense</a:t>
            </a:r>
            <a:r>
              <a:rPr lang="en-US" sz="1200" dirty="0">
                <a:latin typeface="+mj-lt"/>
              </a:rPr>
              <a:t>.</a:t>
            </a:r>
          </a:p>
          <a:p>
            <a:pPr marL="0" indent="0">
              <a:buNone/>
            </a:pPr>
            <a:endParaRPr lang="en-US" sz="1200" dirty="0">
              <a:latin typeface="+mj-lt"/>
            </a:endParaRPr>
          </a:p>
          <a:p>
            <a:pPr marL="0" indent="0">
              <a:buNone/>
            </a:pPr>
            <a:r>
              <a:rPr lang="en-US" sz="1200" b="1" dirty="0"/>
              <a:t>Love, that can quickly seize the gentle heart,</a:t>
            </a:r>
          </a:p>
          <a:p>
            <a:pPr marL="0" indent="0">
              <a:buNone/>
            </a:pPr>
            <a:r>
              <a:rPr lang="en-US" sz="1200" dirty="0">
                <a:latin typeface="+mj-lt"/>
              </a:rPr>
              <a:t>took hold of him because of the fair body</a:t>
            </a:r>
          </a:p>
          <a:p>
            <a:pPr marL="0" indent="0">
              <a:buNone/>
            </a:pPr>
            <a:r>
              <a:rPr lang="en-US" sz="1200" dirty="0">
                <a:latin typeface="+mj-lt"/>
              </a:rPr>
              <a:t>taken from me-how that was done still wounds me.</a:t>
            </a:r>
          </a:p>
          <a:p>
            <a:pPr marL="0" indent="0">
              <a:buNone/>
            </a:pPr>
            <a:endParaRPr lang="en-US" sz="1200" dirty="0">
              <a:latin typeface="+mj-lt"/>
            </a:endParaRPr>
          </a:p>
          <a:p>
            <a:pPr marL="0" indent="0">
              <a:buNone/>
            </a:pPr>
            <a:r>
              <a:rPr lang="en-US" sz="1200" dirty="0">
                <a:latin typeface="+mj-lt"/>
              </a:rPr>
              <a:t>Love, that releases no beloved from loving,</a:t>
            </a:r>
          </a:p>
          <a:p>
            <a:pPr marL="0" indent="0">
              <a:buNone/>
            </a:pPr>
            <a:r>
              <a:rPr lang="en-US" sz="1200" dirty="0">
                <a:latin typeface="+mj-lt"/>
              </a:rPr>
              <a:t>took hold of me so strongly through his beauty</a:t>
            </a:r>
          </a:p>
          <a:p>
            <a:pPr marL="0" indent="0">
              <a:buNone/>
            </a:pPr>
            <a:r>
              <a:rPr lang="en-US" sz="1200" dirty="0">
                <a:latin typeface="+mj-lt"/>
              </a:rPr>
              <a:t>that, as you see, it has not left me yet.</a:t>
            </a:r>
          </a:p>
          <a:p>
            <a:pPr marL="0" indent="0">
              <a:buNone/>
            </a:pPr>
            <a:endParaRPr lang="en-US" sz="1200" dirty="0">
              <a:latin typeface="+mj-lt"/>
            </a:endParaRPr>
          </a:p>
          <a:p>
            <a:pPr marL="0" indent="0">
              <a:buNone/>
            </a:pPr>
            <a:r>
              <a:rPr lang="en-US" sz="1200" dirty="0">
                <a:latin typeface="+mj-lt"/>
              </a:rPr>
              <a:t>Love led the two of us unto one death.</a:t>
            </a:r>
          </a:p>
          <a:p>
            <a:pPr marL="0" indent="0">
              <a:buNone/>
            </a:pPr>
            <a:r>
              <a:rPr lang="en-US" sz="1200" dirty="0" err="1">
                <a:latin typeface="+mj-lt"/>
              </a:rPr>
              <a:t>Caina</a:t>
            </a:r>
            <a:r>
              <a:rPr lang="en-US" sz="1200" dirty="0">
                <a:latin typeface="+mj-lt"/>
              </a:rPr>
              <a:t> waits for him who took our life.”</a:t>
            </a:r>
          </a:p>
        </p:txBody>
      </p:sp>
    </p:spTree>
    <p:extLst>
      <p:ext uri="{BB962C8B-B14F-4D97-AF65-F5344CB8AC3E}">
        <p14:creationId xmlns:p14="http://schemas.microsoft.com/office/powerpoint/2010/main" val="372037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a:t>
            </a:r>
            <a:r>
              <a:rPr lang="en-US" sz="2000" dirty="0">
                <a:latin typeface="+mj-lt"/>
              </a:rPr>
              <a:t> Love that can quickly seize the gentle heart</a:t>
            </a:r>
          </a:p>
        </p:txBody>
      </p:sp>
      <p:sp>
        <p:nvSpPr>
          <p:cNvPr id="9" name="Content Placeholder 7">
            <a:extLst>
              <a:ext uri="{FF2B5EF4-FFF2-40B4-BE49-F238E27FC236}">
                <a16:creationId xmlns:a16="http://schemas.microsoft.com/office/drawing/2014/main" id="{242BFEA2-3592-7DB1-414D-864A8856B39C}"/>
              </a:ext>
            </a:extLst>
          </p:cNvPr>
          <p:cNvSpPr txBox="1">
            <a:spLocks/>
          </p:cNvSpPr>
          <p:nvPr/>
        </p:nvSpPr>
        <p:spPr>
          <a:xfrm>
            <a:off x="838200" y="3634452"/>
            <a:ext cx="1830572"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Training</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Target</a:t>
            </a:r>
            <a:r>
              <a:rPr lang="en-US" sz="2000" dirty="0">
                <a:latin typeface="+mj-lt"/>
              </a:rPr>
              <a:t> Love that can quickly seize the gentle heart </a:t>
            </a:r>
            <a:r>
              <a:rPr lang="en-US" sz="2000" b="1" dirty="0"/>
              <a:t>[EOS]</a:t>
            </a:r>
          </a:p>
        </p:txBody>
      </p:sp>
      <p:pic>
        <p:nvPicPr>
          <p:cNvPr id="11" name="Picture 10" descr="A diagram of a system&#10;&#10;Description automatically generated">
            <a:extLst>
              <a:ext uri="{FF2B5EF4-FFF2-40B4-BE49-F238E27FC236}">
                <a16:creationId xmlns:a16="http://schemas.microsoft.com/office/drawing/2014/main" id="{EE96CBD9-FA43-7092-9C7F-3B430145247A}"/>
              </a:ext>
            </a:extLst>
          </p:cNvPr>
          <p:cNvPicPr>
            <a:picLocks noChangeAspect="1"/>
          </p:cNvPicPr>
          <p:nvPr/>
        </p:nvPicPr>
        <p:blipFill>
          <a:blip r:embed="rId2"/>
          <a:stretch>
            <a:fillRect/>
          </a:stretch>
        </p:blipFill>
        <p:spPr>
          <a:xfrm>
            <a:off x="5548294" y="2774861"/>
            <a:ext cx="1712098" cy="2392451"/>
          </a:xfrm>
          <a:prstGeom prst="rect">
            <a:avLst/>
          </a:prstGeom>
        </p:spPr>
      </p:pic>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2525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a:t>
            </a:r>
            <a:endParaRPr lang="en-US" sz="2000" dirty="0">
              <a:latin typeface="+mj-lt"/>
            </a:endParaRP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a:t>
            </a:r>
            <a:endParaRPr lang="en-US" sz="2000" b="1" dirty="0"/>
          </a:p>
        </p:txBody>
      </p:sp>
      <p:pic>
        <p:nvPicPr>
          <p:cNvPr id="11" name="Picture 10" descr="A diagram of a system&#10;&#10;Description automatically generated">
            <a:extLst>
              <a:ext uri="{FF2B5EF4-FFF2-40B4-BE49-F238E27FC236}">
                <a16:creationId xmlns:a16="http://schemas.microsoft.com/office/drawing/2014/main" id="{EE96CBD9-FA43-7092-9C7F-3B430145247A}"/>
              </a:ext>
            </a:extLst>
          </p:cNvPr>
          <p:cNvPicPr>
            <a:picLocks noChangeAspect="1"/>
          </p:cNvPicPr>
          <p:nvPr/>
        </p:nvPicPr>
        <p:blipFill>
          <a:blip r:embed="rId2"/>
          <a:stretch>
            <a:fillRect/>
          </a:stretch>
        </p:blipFill>
        <p:spPr>
          <a:xfrm>
            <a:off x="5548294" y="2774861"/>
            <a:ext cx="1712098" cy="2392451"/>
          </a:xfrm>
          <a:prstGeom prst="rect">
            <a:avLst/>
          </a:prstGeom>
        </p:spPr>
      </p:pic>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T=1</a:t>
            </a:r>
          </a:p>
        </p:txBody>
      </p:sp>
    </p:spTree>
    <p:extLst>
      <p:ext uri="{BB962C8B-B14F-4D97-AF65-F5344CB8AC3E}">
        <p14:creationId xmlns:p14="http://schemas.microsoft.com/office/powerpoint/2010/main" val="324358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a:t>
            </a:r>
            <a:endParaRPr lang="en-US" sz="2000" b="1" dirty="0"/>
          </a:p>
        </p:txBody>
      </p:sp>
      <p:pic>
        <p:nvPicPr>
          <p:cNvPr id="11" name="Picture 10" descr="A diagram of a system&#10;&#10;Description automatically generated">
            <a:extLst>
              <a:ext uri="{FF2B5EF4-FFF2-40B4-BE49-F238E27FC236}">
                <a16:creationId xmlns:a16="http://schemas.microsoft.com/office/drawing/2014/main" id="{EE96CBD9-FA43-7092-9C7F-3B430145247A}"/>
              </a:ext>
            </a:extLst>
          </p:cNvPr>
          <p:cNvPicPr>
            <a:picLocks noChangeAspect="1"/>
          </p:cNvPicPr>
          <p:nvPr/>
        </p:nvPicPr>
        <p:blipFill>
          <a:blip r:embed="rId2"/>
          <a:stretch>
            <a:fillRect/>
          </a:stretch>
        </p:blipFill>
        <p:spPr>
          <a:xfrm>
            <a:off x="5548294" y="2774861"/>
            <a:ext cx="1712098" cy="2392451"/>
          </a:xfrm>
          <a:prstGeom prst="rect">
            <a:avLst/>
          </a:prstGeom>
        </p:spPr>
      </p:pic>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T=2</a:t>
            </a:r>
          </a:p>
        </p:txBody>
      </p:sp>
    </p:spTree>
    <p:extLst>
      <p:ext uri="{BB962C8B-B14F-4D97-AF65-F5344CB8AC3E}">
        <p14:creationId xmlns:p14="http://schemas.microsoft.com/office/powerpoint/2010/main" val="3477907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a:t>
            </a:r>
            <a:endParaRPr lang="en-US" sz="2000" b="1" dirty="0"/>
          </a:p>
        </p:txBody>
      </p:sp>
      <p:pic>
        <p:nvPicPr>
          <p:cNvPr id="11" name="Picture 10" descr="A diagram of a system&#10;&#10;Description automatically generated">
            <a:extLst>
              <a:ext uri="{FF2B5EF4-FFF2-40B4-BE49-F238E27FC236}">
                <a16:creationId xmlns:a16="http://schemas.microsoft.com/office/drawing/2014/main" id="{EE96CBD9-FA43-7092-9C7F-3B430145247A}"/>
              </a:ext>
            </a:extLst>
          </p:cNvPr>
          <p:cNvPicPr>
            <a:picLocks noChangeAspect="1"/>
          </p:cNvPicPr>
          <p:nvPr/>
        </p:nvPicPr>
        <p:blipFill>
          <a:blip r:embed="rId2"/>
          <a:stretch>
            <a:fillRect/>
          </a:stretch>
        </p:blipFill>
        <p:spPr>
          <a:xfrm>
            <a:off x="5548294" y="2774861"/>
            <a:ext cx="1712098" cy="2392451"/>
          </a:xfrm>
          <a:prstGeom prst="rect">
            <a:avLst/>
          </a:prstGeom>
        </p:spPr>
      </p:pic>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T=3</a:t>
            </a:r>
          </a:p>
        </p:txBody>
      </p:sp>
    </p:spTree>
    <p:extLst>
      <p:ext uri="{BB962C8B-B14F-4D97-AF65-F5344CB8AC3E}">
        <p14:creationId xmlns:p14="http://schemas.microsoft.com/office/powerpoint/2010/main" val="133648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C4FDB-8DEA-8236-8F1E-6D661501B891}"/>
              </a:ext>
            </a:extLst>
          </p:cNvPr>
          <p:cNvSpPr>
            <a:spLocks noGrp="1"/>
          </p:cNvSpPr>
          <p:nvPr>
            <p:ph type="body" idx="1"/>
          </p:nvPr>
        </p:nvSpPr>
        <p:spPr>
          <a:xfrm>
            <a:off x="839788" y="615950"/>
            <a:ext cx="5157787" cy="823912"/>
          </a:xfrm>
        </p:spPr>
        <p:txBody>
          <a:bodyP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Prerequisites</a:t>
            </a:r>
          </a:p>
        </p:txBody>
      </p:sp>
      <p:sp>
        <p:nvSpPr>
          <p:cNvPr id="4" name="Content Placeholder 3">
            <a:extLst>
              <a:ext uri="{FF2B5EF4-FFF2-40B4-BE49-F238E27FC236}">
                <a16:creationId xmlns:a16="http://schemas.microsoft.com/office/drawing/2014/main" id="{00852995-7A4F-95A6-F95B-C0715653DD2D}"/>
              </a:ext>
            </a:extLst>
          </p:cNvPr>
          <p:cNvSpPr>
            <a:spLocks noGrp="1"/>
          </p:cNvSpPr>
          <p:nvPr>
            <p:ph sz="half" idx="2"/>
          </p:nvPr>
        </p:nvSpPr>
        <p:spPr>
          <a:xfrm>
            <a:off x="839788" y="1669313"/>
            <a:ext cx="5157787" cy="823912"/>
          </a:xfrm>
        </p:spPr>
        <p:txBody>
          <a:bodyPr anchor="t">
            <a:normAutofit lnSpcReduction="10000"/>
          </a:bodyPr>
          <a:lstStyle/>
          <a:p>
            <a:pPr>
              <a:lnSpc>
                <a:spcPct val="100000"/>
              </a:lnSpc>
            </a:pPr>
            <a:r>
              <a:rPr lang="en-US" sz="1800" dirty="0">
                <a:latin typeface="+mj-lt"/>
                <a:ea typeface="Helvetica Neue" panose="02000503000000020004" pitchFamily="2" charset="0"/>
                <a:cs typeface="Helvetica Neue" panose="02000503000000020004" pitchFamily="2" charset="0"/>
              </a:rPr>
              <a:t>Structure of the Transformer model and how the attention mechanism works</a:t>
            </a:r>
          </a:p>
        </p:txBody>
      </p:sp>
      <p:sp>
        <p:nvSpPr>
          <p:cNvPr id="5" name="Text Placeholder 4">
            <a:extLst>
              <a:ext uri="{FF2B5EF4-FFF2-40B4-BE49-F238E27FC236}">
                <a16:creationId xmlns:a16="http://schemas.microsoft.com/office/drawing/2014/main" id="{898827A6-361A-BE2D-F0A6-D4574DE8932A}"/>
              </a:ext>
            </a:extLst>
          </p:cNvPr>
          <p:cNvSpPr>
            <a:spLocks noGrp="1"/>
          </p:cNvSpPr>
          <p:nvPr>
            <p:ph type="body" sz="quarter" idx="3"/>
          </p:nvPr>
        </p:nvSpPr>
        <p:spPr>
          <a:xfrm>
            <a:off x="6172200" y="615950"/>
            <a:ext cx="5183188" cy="823912"/>
          </a:xfrm>
        </p:spPr>
        <p:txBody>
          <a:bodyP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Topics</a:t>
            </a:r>
          </a:p>
        </p:txBody>
      </p:sp>
      <p:sp>
        <p:nvSpPr>
          <p:cNvPr id="6" name="Content Placeholder 5">
            <a:extLst>
              <a:ext uri="{FF2B5EF4-FFF2-40B4-BE49-F238E27FC236}">
                <a16:creationId xmlns:a16="http://schemas.microsoft.com/office/drawing/2014/main" id="{41B4000F-E713-DBD9-3D77-4D2995E4D3B8}"/>
              </a:ext>
            </a:extLst>
          </p:cNvPr>
          <p:cNvSpPr>
            <a:spLocks noGrp="1"/>
          </p:cNvSpPr>
          <p:nvPr>
            <p:ph sz="quarter" idx="4"/>
          </p:nvPr>
        </p:nvSpPr>
        <p:spPr>
          <a:xfrm>
            <a:off x="6172200" y="1669312"/>
            <a:ext cx="5183188" cy="4572737"/>
          </a:xfrm>
        </p:spPr>
        <p:txBody>
          <a:bodyPr>
            <a:normAutofit lnSpcReduction="10000"/>
          </a:bodyPr>
          <a:lstStyle/>
          <a:p>
            <a:pPr>
              <a:lnSpc>
                <a:spcPct val="100000"/>
              </a:lnSpc>
            </a:pPr>
            <a:r>
              <a:rPr lang="en-US" sz="1800" dirty="0">
                <a:latin typeface="+mj-lt"/>
              </a:rPr>
              <a:t>Architectural differences between the vanilla Transformer and Mistral</a:t>
            </a:r>
          </a:p>
          <a:p>
            <a:pPr>
              <a:lnSpc>
                <a:spcPct val="100000"/>
              </a:lnSpc>
            </a:pPr>
            <a:r>
              <a:rPr lang="en-US" sz="1800" dirty="0">
                <a:latin typeface="+mj-lt"/>
              </a:rPr>
              <a:t>Sliding Window Attention</a:t>
            </a:r>
          </a:p>
          <a:p>
            <a:pPr lvl="1">
              <a:lnSpc>
                <a:spcPct val="100000"/>
              </a:lnSpc>
            </a:pPr>
            <a:r>
              <a:rPr lang="en-US" sz="1400" dirty="0">
                <a:latin typeface="+mj-lt"/>
              </a:rPr>
              <a:t>Review of self-attention</a:t>
            </a:r>
          </a:p>
          <a:p>
            <a:pPr lvl="1">
              <a:lnSpc>
                <a:spcPct val="100000"/>
              </a:lnSpc>
            </a:pPr>
            <a:r>
              <a:rPr lang="en-US" sz="1400" dirty="0">
                <a:latin typeface="+mj-lt"/>
              </a:rPr>
              <a:t>Receptive field</a:t>
            </a:r>
          </a:p>
          <a:p>
            <a:pPr>
              <a:lnSpc>
                <a:spcPct val="100000"/>
              </a:lnSpc>
            </a:pPr>
            <a:r>
              <a:rPr lang="en-US" sz="1800" dirty="0">
                <a:latin typeface="+mj-lt"/>
              </a:rPr>
              <a:t>KV-Cache</a:t>
            </a:r>
          </a:p>
          <a:p>
            <a:pPr lvl="1">
              <a:lnSpc>
                <a:spcPct val="100000"/>
              </a:lnSpc>
            </a:pPr>
            <a:r>
              <a:rPr lang="en-US" sz="1400" dirty="0">
                <a:latin typeface="+mj-lt"/>
              </a:rPr>
              <a:t>Motivation</a:t>
            </a:r>
          </a:p>
          <a:p>
            <a:pPr lvl="1">
              <a:lnSpc>
                <a:spcPct val="100000"/>
              </a:lnSpc>
            </a:pPr>
            <a:r>
              <a:rPr lang="en-US" sz="1400" dirty="0">
                <a:latin typeface="+mj-lt"/>
              </a:rPr>
              <a:t>How it works</a:t>
            </a:r>
          </a:p>
          <a:p>
            <a:pPr lvl="1">
              <a:lnSpc>
                <a:spcPct val="100000"/>
              </a:lnSpc>
            </a:pPr>
            <a:r>
              <a:rPr lang="en-US" sz="1400" dirty="0">
                <a:latin typeface="+mj-lt"/>
              </a:rPr>
              <a:t>Rolling Buffer Cache</a:t>
            </a:r>
          </a:p>
          <a:p>
            <a:pPr lvl="1">
              <a:lnSpc>
                <a:spcPct val="100000"/>
              </a:lnSpc>
            </a:pPr>
            <a:r>
              <a:rPr lang="en-US" sz="1400" dirty="0">
                <a:latin typeface="+mj-lt"/>
              </a:rPr>
              <a:t>Pre-fill and chunking</a:t>
            </a:r>
          </a:p>
          <a:p>
            <a:pPr>
              <a:lnSpc>
                <a:spcPct val="100000"/>
              </a:lnSpc>
            </a:pPr>
            <a:r>
              <a:rPr lang="en-US" sz="1800" dirty="0">
                <a:latin typeface="+mj-lt"/>
              </a:rPr>
              <a:t>Sparse Mixture of Experts</a:t>
            </a:r>
          </a:p>
          <a:p>
            <a:pPr>
              <a:lnSpc>
                <a:spcPct val="100000"/>
              </a:lnSpc>
            </a:pPr>
            <a:r>
              <a:rPr lang="en-US" sz="1800" dirty="0">
                <a:latin typeface="+mj-lt"/>
              </a:rPr>
              <a:t>Model </a:t>
            </a:r>
            <a:r>
              <a:rPr lang="en-US" sz="1800" dirty="0" err="1">
                <a:latin typeface="+mj-lt"/>
              </a:rPr>
              <a:t>Sharding</a:t>
            </a:r>
            <a:endParaRPr lang="en-US" sz="1800" dirty="0">
              <a:latin typeface="+mj-lt"/>
            </a:endParaRPr>
          </a:p>
          <a:p>
            <a:pPr lvl="1">
              <a:lnSpc>
                <a:spcPct val="100000"/>
              </a:lnSpc>
            </a:pPr>
            <a:r>
              <a:rPr lang="en-US" sz="1400" dirty="0">
                <a:latin typeface="+mj-lt"/>
              </a:rPr>
              <a:t>Pipeline Parallelism</a:t>
            </a:r>
          </a:p>
          <a:p>
            <a:pPr>
              <a:lnSpc>
                <a:spcPct val="100000"/>
              </a:lnSpc>
            </a:pPr>
            <a:r>
              <a:rPr lang="en-US" sz="1800" dirty="0">
                <a:latin typeface="+mj-lt"/>
              </a:rPr>
              <a:t>Understanding the Mistral model’s code</a:t>
            </a:r>
          </a:p>
          <a:p>
            <a:pPr lvl="1">
              <a:lnSpc>
                <a:spcPct val="100000"/>
              </a:lnSpc>
            </a:pPr>
            <a:r>
              <a:rPr lang="en-US" sz="1400" dirty="0">
                <a:latin typeface="+mj-lt"/>
              </a:rPr>
              <a:t>Block attention in </a:t>
            </a:r>
            <a:r>
              <a:rPr lang="en-US" sz="1400" dirty="0" err="1">
                <a:latin typeface="+mj-lt"/>
              </a:rPr>
              <a:t>xformers</a:t>
            </a:r>
            <a:endParaRPr lang="en-US" sz="1400" dirty="0">
              <a:latin typeface="+mj-lt"/>
            </a:endParaRPr>
          </a:p>
          <a:p>
            <a:pPr lvl="1">
              <a:lnSpc>
                <a:spcPct val="100000"/>
              </a:lnSpc>
            </a:pPr>
            <a:endParaRPr lang="en-US" sz="1600" dirty="0">
              <a:latin typeface="+mj-lt"/>
            </a:endParaRPr>
          </a:p>
        </p:txBody>
      </p:sp>
      <p:sp>
        <p:nvSpPr>
          <p:cNvPr id="2" name="Text Placeholder 2">
            <a:extLst>
              <a:ext uri="{FF2B5EF4-FFF2-40B4-BE49-F238E27FC236}">
                <a16:creationId xmlns:a16="http://schemas.microsoft.com/office/drawing/2014/main" id="{E952B511-F2E1-D076-1657-674695FD6877}"/>
              </a:ext>
            </a:extLst>
          </p:cNvPr>
          <p:cNvSpPr txBox="1">
            <a:spLocks/>
          </p:cNvSpPr>
          <p:nvPr/>
        </p:nvSpPr>
        <p:spPr>
          <a:xfrm>
            <a:off x="836612" y="2493225"/>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Topics not covered</a:t>
            </a:r>
          </a:p>
        </p:txBody>
      </p:sp>
      <p:sp>
        <p:nvSpPr>
          <p:cNvPr id="7" name="Content Placeholder 3">
            <a:extLst>
              <a:ext uri="{FF2B5EF4-FFF2-40B4-BE49-F238E27FC236}">
                <a16:creationId xmlns:a16="http://schemas.microsoft.com/office/drawing/2014/main" id="{09F350B9-C586-3E51-262B-17E93AED710A}"/>
              </a:ext>
            </a:extLst>
          </p:cNvPr>
          <p:cNvSpPr txBox="1">
            <a:spLocks/>
          </p:cNvSpPr>
          <p:nvPr/>
        </p:nvSpPr>
        <p:spPr>
          <a:xfrm>
            <a:off x="836612" y="3546587"/>
            <a:ext cx="5157787" cy="26954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mj-lt"/>
                <a:ea typeface="Helvetica Neue" panose="02000503000000020004" pitchFamily="2" charset="0"/>
                <a:cs typeface="Helvetica Neue" panose="02000503000000020004" pitchFamily="2" charset="0"/>
              </a:rPr>
              <a:t>RMS Normalization</a:t>
            </a:r>
          </a:p>
          <a:p>
            <a:pPr>
              <a:lnSpc>
                <a:spcPct val="100000"/>
              </a:lnSpc>
            </a:pPr>
            <a:r>
              <a:rPr lang="en-US" sz="1800" dirty="0">
                <a:latin typeface="+mj-lt"/>
                <a:ea typeface="Helvetica Neue" panose="02000503000000020004" pitchFamily="2" charset="0"/>
                <a:cs typeface="Helvetica Neue" panose="02000503000000020004" pitchFamily="2" charset="0"/>
              </a:rPr>
              <a:t>Rotary Positional Encoding</a:t>
            </a:r>
          </a:p>
          <a:p>
            <a:pPr>
              <a:lnSpc>
                <a:spcPct val="100000"/>
              </a:lnSpc>
            </a:pPr>
            <a:r>
              <a:rPr lang="en-US" sz="1800" dirty="0">
                <a:latin typeface="+mj-lt"/>
                <a:ea typeface="Helvetica Neue" panose="02000503000000020004" pitchFamily="2" charset="0"/>
                <a:cs typeface="Helvetica Neue" panose="02000503000000020004" pitchFamily="2" charset="0"/>
              </a:rPr>
              <a:t>Grouped Query Attention</a:t>
            </a:r>
          </a:p>
        </p:txBody>
      </p:sp>
    </p:spTree>
    <p:extLst>
      <p:ext uri="{BB962C8B-B14F-4D97-AF65-F5344CB8AC3E}">
        <p14:creationId xmlns:p14="http://schemas.microsoft.com/office/powerpoint/2010/main" val="1775821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a:t>
            </a:r>
            <a:endParaRPr lang="en-US" sz="2000" b="1" dirty="0"/>
          </a:p>
        </p:txBody>
      </p:sp>
      <p:pic>
        <p:nvPicPr>
          <p:cNvPr id="11" name="Picture 10" descr="A diagram of a system&#10;&#10;Description automatically generated">
            <a:extLst>
              <a:ext uri="{FF2B5EF4-FFF2-40B4-BE49-F238E27FC236}">
                <a16:creationId xmlns:a16="http://schemas.microsoft.com/office/drawing/2014/main" id="{EE96CBD9-FA43-7092-9C7F-3B430145247A}"/>
              </a:ext>
            </a:extLst>
          </p:cNvPr>
          <p:cNvPicPr>
            <a:picLocks noChangeAspect="1"/>
          </p:cNvPicPr>
          <p:nvPr/>
        </p:nvPicPr>
        <p:blipFill>
          <a:blip r:embed="rId2"/>
          <a:stretch>
            <a:fillRect/>
          </a:stretch>
        </p:blipFill>
        <p:spPr>
          <a:xfrm>
            <a:off x="5548294" y="2774861"/>
            <a:ext cx="1712098" cy="2392451"/>
          </a:xfrm>
          <a:prstGeom prst="rect">
            <a:avLst/>
          </a:prstGeom>
        </p:spPr>
      </p:pic>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T=4</a:t>
            </a:r>
          </a:p>
        </p:txBody>
      </p:sp>
    </p:spTree>
    <p:extLst>
      <p:ext uri="{BB962C8B-B14F-4D97-AF65-F5344CB8AC3E}">
        <p14:creationId xmlns:p14="http://schemas.microsoft.com/office/powerpoint/2010/main" val="217908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 quickly</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 seize</a:t>
            </a:r>
            <a:endParaRPr lang="en-US" sz="2000" b="1" dirty="0"/>
          </a:p>
        </p:txBody>
      </p:sp>
      <p:pic>
        <p:nvPicPr>
          <p:cNvPr id="11" name="Picture 10" descr="A diagram of a system&#10;&#10;Description automatically generated">
            <a:extLst>
              <a:ext uri="{FF2B5EF4-FFF2-40B4-BE49-F238E27FC236}">
                <a16:creationId xmlns:a16="http://schemas.microsoft.com/office/drawing/2014/main" id="{EE96CBD9-FA43-7092-9C7F-3B430145247A}"/>
              </a:ext>
            </a:extLst>
          </p:cNvPr>
          <p:cNvPicPr>
            <a:picLocks noChangeAspect="1"/>
          </p:cNvPicPr>
          <p:nvPr/>
        </p:nvPicPr>
        <p:blipFill>
          <a:blip r:embed="rId2"/>
          <a:stretch>
            <a:fillRect/>
          </a:stretch>
        </p:blipFill>
        <p:spPr>
          <a:xfrm>
            <a:off x="5548294" y="2774861"/>
            <a:ext cx="1712098" cy="2392451"/>
          </a:xfrm>
          <a:prstGeom prst="rect">
            <a:avLst/>
          </a:prstGeom>
        </p:spPr>
      </p:pic>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T=5</a:t>
            </a:r>
          </a:p>
        </p:txBody>
      </p:sp>
    </p:spTree>
    <p:extLst>
      <p:ext uri="{BB962C8B-B14F-4D97-AF65-F5344CB8AC3E}">
        <p14:creationId xmlns:p14="http://schemas.microsoft.com/office/powerpoint/2010/main" val="393308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 quickly seize</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 seize the</a:t>
            </a:r>
            <a:endParaRPr lang="en-US" sz="2000" b="1" dirty="0"/>
          </a:p>
        </p:txBody>
      </p:sp>
      <p:pic>
        <p:nvPicPr>
          <p:cNvPr id="11" name="Picture 10" descr="A diagram of a system&#10;&#10;Description automatically generated">
            <a:extLst>
              <a:ext uri="{FF2B5EF4-FFF2-40B4-BE49-F238E27FC236}">
                <a16:creationId xmlns:a16="http://schemas.microsoft.com/office/drawing/2014/main" id="{EE96CBD9-FA43-7092-9C7F-3B430145247A}"/>
              </a:ext>
            </a:extLst>
          </p:cNvPr>
          <p:cNvPicPr>
            <a:picLocks noChangeAspect="1"/>
          </p:cNvPicPr>
          <p:nvPr/>
        </p:nvPicPr>
        <p:blipFill>
          <a:blip r:embed="rId2"/>
          <a:stretch>
            <a:fillRect/>
          </a:stretch>
        </p:blipFill>
        <p:spPr>
          <a:xfrm>
            <a:off x="5548294" y="2774861"/>
            <a:ext cx="1712098" cy="2392451"/>
          </a:xfrm>
          <a:prstGeom prst="rect">
            <a:avLst/>
          </a:prstGeom>
        </p:spPr>
      </p:pic>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T=6</a:t>
            </a:r>
          </a:p>
        </p:txBody>
      </p:sp>
    </p:spTree>
    <p:extLst>
      <p:ext uri="{BB962C8B-B14F-4D97-AF65-F5344CB8AC3E}">
        <p14:creationId xmlns:p14="http://schemas.microsoft.com/office/powerpoint/2010/main" val="4101990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 quickly seize the </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 seize the gentle</a:t>
            </a:r>
            <a:endParaRPr lang="en-US" sz="2000" b="1" dirty="0"/>
          </a:p>
        </p:txBody>
      </p:sp>
      <p:pic>
        <p:nvPicPr>
          <p:cNvPr id="11" name="Picture 10" descr="A diagram of a system&#10;&#10;Description automatically generated">
            <a:extLst>
              <a:ext uri="{FF2B5EF4-FFF2-40B4-BE49-F238E27FC236}">
                <a16:creationId xmlns:a16="http://schemas.microsoft.com/office/drawing/2014/main" id="{EE96CBD9-FA43-7092-9C7F-3B430145247A}"/>
              </a:ext>
            </a:extLst>
          </p:cNvPr>
          <p:cNvPicPr>
            <a:picLocks noChangeAspect="1"/>
          </p:cNvPicPr>
          <p:nvPr/>
        </p:nvPicPr>
        <p:blipFill>
          <a:blip r:embed="rId2"/>
          <a:stretch>
            <a:fillRect/>
          </a:stretch>
        </p:blipFill>
        <p:spPr>
          <a:xfrm>
            <a:off x="5548294" y="2774861"/>
            <a:ext cx="1712098" cy="2392451"/>
          </a:xfrm>
          <a:prstGeom prst="rect">
            <a:avLst/>
          </a:prstGeom>
        </p:spPr>
      </p:pic>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T=7</a:t>
            </a:r>
          </a:p>
        </p:txBody>
      </p:sp>
    </p:spTree>
    <p:extLst>
      <p:ext uri="{BB962C8B-B14F-4D97-AF65-F5344CB8AC3E}">
        <p14:creationId xmlns:p14="http://schemas.microsoft.com/office/powerpoint/2010/main" val="50868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 quickly seize the gentle</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 seize the gentle heart</a:t>
            </a:r>
            <a:endParaRPr lang="en-US" sz="2000" b="1" dirty="0"/>
          </a:p>
        </p:txBody>
      </p:sp>
      <p:pic>
        <p:nvPicPr>
          <p:cNvPr id="11" name="Picture 10" descr="A diagram of a system&#10;&#10;Description automatically generated">
            <a:extLst>
              <a:ext uri="{FF2B5EF4-FFF2-40B4-BE49-F238E27FC236}">
                <a16:creationId xmlns:a16="http://schemas.microsoft.com/office/drawing/2014/main" id="{EE96CBD9-FA43-7092-9C7F-3B430145247A}"/>
              </a:ext>
            </a:extLst>
          </p:cNvPr>
          <p:cNvPicPr>
            <a:picLocks noChangeAspect="1"/>
          </p:cNvPicPr>
          <p:nvPr/>
        </p:nvPicPr>
        <p:blipFill>
          <a:blip r:embed="rId2"/>
          <a:stretch>
            <a:fillRect/>
          </a:stretch>
        </p:blipFill>
        <p:spPr>
          <a:xfrm>
            <a:off x="5548294" y="2774861"/>
            <a:ext cx="1712098" cy="2392451"/>
          </a:xfrm>
          <a:prstGeom prst="rect">
            <a:avLst/>
          </a:prstGeom>
        </p:spPr>
      </p:pic>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T=8</a:t>
            </a:r>
          </a:p>
        </p:txBody>
      </p:sp>
    </p:spTree>
    <p:extLst>
      <p:ext uri="{BB962C8B-B14F-4D97-AF65-F5344CB8AC3E}">
        <p14:creationId xmlns:p14="http://schemas.microsoft.com/office/powerpoint/2010/main" val="3135299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 quickly seize the gentle heart</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 seize the gentle heart </a:t>
            </a:r>
            <a:r>
              <a:rPr lang="en-US" sz="2000" b="1" dirty="0"/>
              <a:t>[EOS]</a:t>
            </a:r>
          </a:p>
        </p:txBody>
      </p:sp>
      <p:pic>
        <p:nvPicPr>
          <p:cNvPr id="11" name="Picture 10" descr="A diagram of a system&#10;&#10;Description automatically generated">
            <a:extLst>
              <a:ext uri="{FF2B5EF4-FFF2-40B4-BE49-F238E27FC236}">
                <a16:creationId xmlns:a16="http://schemas.microsoft.com/office/drawing/2014/main" id="{EE96CBD9-FA43-7092-9C7F-3B430145247A}"/>
              </a:ext>
            </a:extLst>
          </p:cNvPr>
          <p:cNvPicPr>
            <a:picLocks noChangeAspect="1"/>
          </p:cNvPicPr>
          <p:nvPr/>
        </p:nvPicPr>
        <p:blipFill>
          <a:blip r:embed="rId2"/>
          <a:stretch>
            <a:fillRect/>
          </a:stretch>
        </p:blipFill>
        <p:spPr>
          <a:xfrm>
            <a:off x="5548294" y="2774861"/>
            <a:ext cx="1712098" cy="2392451"/>
          </a:xfrm>
          <a:prstGeom prst="rect">
            <a:avLst/>
          </a:prstGeom>
        </p:spPr>
      </p:pic>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T=9</a:t>
            </a:r>
          </a:p>
        </p:txBody>
      </p:sp>
    </p:spTree>
    <p:extLst>
      <p:ext uri="{BB962C8B-B14F-4D97-AF65-F5344CB8AC3E}">
        <p14:creationId xmlns:p14="http://schemas.microsoft.com/office/powerpoint/2010/main" val="2752433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 The Motivation behind KV-Cache</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r>
              <a:rPr lang="en-US" sz="2000" dirty="0">
                <a:latin typeface="+mj-lt"/>
              </a:rPr>
              <a:t>At every step of the inference, we are only interested in the </a:t>
            </a:r>
            <a:r>
              <a:rPr lang="en-US" sz="2000" b="1" dirty="0"/>
              <a:t>last token </a:t>
            </a:r>
            <a:r>
              <a:rPr lang="en-US" sz="2000" dirty="0">
                <a:latin typeface="+mj-lt"/>
              </a:rPr>
              <a:t>output by the model, because we already have the previous tokens. However, the model needs access to all previous tokens to decide on which token to output, since they constitute its context (or the “prompt”).</a:t>
            </a:r>
          </a:p>
          <a:p>
            <a:r>
              <a:rPr lang="en-US" sz="2000" dirty="0">
                <a:latin typeface="+mj-lt"/>
              </a:rPr>
              <a:t>Is there a way to make the model do less computation on the token it has already seen </a:t>
            </a:r>
            <a:r>
              <a:rPr lang="en-US" sz="2000" b="1" dirty="0"/>
              <a:t>during inference</a:t>
            </a:r>
            <a:r>
              <a:rPr lang="en-US" sz="2000" dirty="0">
                <a:latin typeface="+mj-lt"/>
              </a:rPr>
              <a:t>? YES! The solution is </a:t>
            </a:r>
            <a:r>
              <a:rPr lang="en-US" sz="2000" b="1" dirty="0"/>
              <a:t>KV-Cache</a:t>
            </a:r>
            <a:r>
              <a:rPr lang="en-US" sz="2000" dirty="0">
                <a:latin typeface="+mj-lt"/>
              </a:rPr>
              <a:t>!</a:t>
            </a:r>
          </a:p>
        </p:txBody>
      </p:sp>
    </p:spTree>
    <p:extLst>
      <p:ext uri="{BB962C8B-B14F-4D97-AF65-F5344CB8AC3E}">
        <p14:creationId xmlns:p14="http://schemas.microsoft.com/office/powerpoint/2010/main" val="3985892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during Next Token Prediction Task</a:t>
            </a:r>
          </a:p>
        </p:txBody>
      </p:sp>
      <p:grpSp>
        <p:nvGrpSpPr>
          <p:cNvPr id="219" name="Group 218">
            <a:extLst>
              <a:ext uri="{FF2B5EF4-FFF2-40B4-BE49-F238E27FC236}">
                <a16:creationId xmlns:a16="http://schemas.microsoft.com/office/drawing/2014/main" id="{A9855E18-28E2-F6EB-AF13-5575ADC46BBC}"/>
              </a:ext>
            </a:extLst>
          </p:cNvPr>
          <p:cNvGrpSpPr/>
          <p:nvPr/>
        </p:nvGrpSpPr>
        <p:grpSpPr>
          <a:xfrm>
            <a:off x="763856" y="1574980"/>
            <a:ext cx="10664288" cy="4917895"/>
            <a:chOff x="804480" y="1577195"/>
            <a:chExt cx="10664288" cy="4917895"/>
          </a:xfrm>
        </p:grpSpPr>
        <p:sp>
          <p:nvSpPr>
            <p:cNvPr id="2" name="Double Bracket 1">
              <a:extLst>
                <a:ext uri="{FF2B5EF4-FFF2-40B4-BE49-F238E27FC236}">
                  <a16:creationId xmlns:a16="http://schemas.microsoft.com/office/drawing/2014/main" id="{4F496DC2-C7FF-BA6E-41A4-92F5F96CA4A5}"/>
                </a:ext>
              </a:extLst>
            </p:cNvPr>
            <p:cNvSpPr/>
            <p:nvPr/>
          </p:nvSpPr>
          <p:spPr>
            <a:xfrm>
              <a:off x="804480" y="1722969"/>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AEC73339-626D-5214-0A72-E2F12C19BF0A}"/>
                </a:ext>
              </a:extLst>
            </p:cNvPr>
            <p:cNvGrpSpPr/>
            <p:nvPr/>
          </p:nvGrpSpPr>
          <p:grpSpPr>
            <a:xfrm>
              <a:off x="1090564" y="2923775"/>
              <a:ext cx="1155403" cy="2309587"/>
              <a:chOff x="1414130" y="2390385"/>
              <a:chExt cx="1339703" cy="3444948"/>
            </a:xfrm>
          </p:grpSpPr>
          <p:sp>
            <p:nvSpPr>
              <p:cNvPr id="3" name="Rectangle 2">
                <a:extLst>
                  <a:ext uri="{FF2B5EF4-FFF2-40B4-BE49-F238E27FC236}">
                    <a16:creationId xmlns:a16="http://schemas.microsoft.com/office/drawing/2014/main" id="{A5806BF6-0249-E715-DBF1-8041A0AD5B0A}"/>
                  </a:ext>
                </a:extLst>
              </p:cNvPr>
              <p:cNvSpPr/>
              <p:nvPr/>
            </p:nvSpPr>
            <p:spPr>
              <a:xfrm>
                <a:off x="1414130" y="2390385"/>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1" name="Rectangle 10">
                <a:extLst>
                  <a:ext uri="{FF2B5EF4-FFF2-40B4-BE49-F238E27FC236}">
                    <a16:creationId xmlns:a16="http://schemas.microsoft.com/office/drawing/2014/main" id="{BCC8AF82-F65E-4122-8E31-96A74577471C}"/>
                  </a:ext>
                </a:extLst>
              </p:cNvPr>
              <p:cNvSpPr/>
              <p:nvPr/>
            </p:nvSpPr>
            <p:spPr>
              <a:xfrm>
                <a:off x="1414130" y="2773157"/>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2" name="Rectangle 11">
                <a:extLst>
                  <a:ext uri="{FF2B5EF4-FFF2-40B4-BE49-F238E27FC236}">
                    <a16:creationId xmlns:a16="http://schemas.microsoft.com/office/drawing/2014/main" id="{ACE13307-8EF8-5BEF-F5AE-86AF359C45C0}"/>
                  </a:ext>
                </a:extLst>
              </p:cNvPr>
              <p:cNvSpPr/>
              <p:nvPr/>
            </p:nvSpPr>
            <p:spPr>
              <a:xfrm>
                <a:off x="1414130" y="3155929"/>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3" name="Rectangle 12">
                <a:extLst>
                  <a:ext uri="{FF2B5EF4-FFF2-40B4-BE49-F238E27FC236}">
                    <a16:creationId xmlns:a16="http://schemas.microsoft.com/office/drawing/2014/main" id="{DA49D441-6756-D141-C410-F69FFD5CD018}"/>
                  </a:ext>
                </a:extLst>
              </p:cNvPr>
              <p:cNvSpPr/>
              <p:nvPr/>
            </p:nvSpPr>
            <p:spPr>
              <a:xfrm>
                <a:off x="1414130" y="3538701"/>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p:sp>
            <p:nvSpPr>
              <p:cNvPr id="14" name="Rectangle 13">
                <a:extLst>
                  <a:ext uri="{FF2B5EF4-FFF2-40B4-BE49-F238E27FC236}">
                    <a16:creationId xmlns:a16="http://schemas.microsoft.com/office/drawing/2014/main" id="{45D05C91-9EBF-26B2-90CC-69240CD4020A}"/>
                  </a:ext>
                </a:extLst>
              </p:cNvPr>
              <p:cNvSpPr/>
              <p:nvPr/>
            </p:nvSpPr>
            <p:spPr>
              <a:xfrm>
                <a:off x="1414130" y="3921473"/>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5</a:t>
                </a:r>
              </a:p>
            </p:txBody>
          </p:sp>
          <p:sp>
            <p:nvSpPr>
              <p:cNvPr id="15" name="Rectangle 14">
                <a:extLst>
                  <a:ext uri="{FF2B5EF4-FFF2-40B4-BE49-F238E27FC236}">
                    <a16:creationId xmlns:a16="http://schemas.microsoft.com/office/drawing/2014/main" id="{19E0CAAD-E3EB-6D63-ECB8-0FD0A996E216}"/>
                  </a:ext>
                </a:extLst>
              </p:cNvPr>
              <p:cNvSpPr/>
              <p:nvPr/>
            </p:nvSpPr>
            <p:spPr>
              <a:xfrm>
                <a:off x="1414130" y="4304245"/>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6</a:t>
                </a:r>
              </a:p>
            </p:txBody>
          </p:sp>
          <p:sp>
            <p:nvSpPr>
              <p:cNvPr id="16" name="Rectangle 15">
                <a:extLst>
                  <a:ext uri="{FF2B5EF4-FFF2-40B4-BE49-F238E27FC236}">
                    <a16:creationId xmlns:a16="http://schemas.microsoft.com/office/drawing/2014/main" id="{F0BDE240-BD1D-4196-9D4D-E1F137F26DE4}"/>
                  </a:ext>
                </a:extLst>
              </p:cNvPr>
              <p:cNvSpPr/>
              <p:nvPr/>
            </p:nvSpPr>
            <p:spPr>
              <a:xfrm>
                <a:off x="1414130" y="4687017"/>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7</a:t>
                </a:r>
              </a:p>
            </p:txBody>
          </p:sp>
          <p:sp>
            <p:nvSpPr>
              <p:cNvPr id="17" name="Rectangle 16">
                <a:extLst>
                  <a:ext uri="{FF2B5EF4-FFF2-40B4-BE49-F238E27FC236}">
                    <a16:creationId xmlns:a16="http://schemas.microsoft.com/office/drawing/2014/main" id="{6FDE4EC1-709E-EDF5-1A73-67A29657C041}"/>
                  </a:ext>
                </a:extLst>
              </p:cNvPr>
              <p:cNvSpPr/>
              <p:nvPr/>
            </p:nvSpPr>
            <p:spPr>
              <a:xfrm>
                <a:off x="1414130" y="5069789"/>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8</a:t>
                </a:r>
              </a:p>
            </p:txBody>
          </p:sp>
          <p:sp>
            <p:nvSpPr>
              <p:cNvPr id="18" name="Rectangle 17">
                <a:extLst>
                  <a:ext uri="{FF2B5EF4-FFF2-40B4-BE49-F238E27FC236}">
                    <a16:creationId xmlns:a16="http://schemas.microsoft.com/office/drawing/2014/main" id="{6CD28E95-73D8-1C86-98E0-5FEC54306AB2}"/>
                  </a:ext>
                </a:extLst>
              </p:cNvPr>
              <p:cNvSpPr/>
              <p:nvPr/>
            </p:nvSpPr>
            <p:spPr>
              <a:xfrm>
                <a:off x="1414130" y="5452561"/>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9</a:t>
                </a:r>
              </a:p>
            </p:txBody>
          </p:sp>
        </p:gr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449119A-6F5D-51C7-3624-9B149D291CEB}"/>
                    </a:ext>
                  </a:extLst>
                </p:cNvPr>
                <p:cNvSpPr txBox="1"/>
                <p:nvPr/>
              </p:nvSpPr>
              <p:spPr>
                <a:xfrm>
                  <a:off x="1090564" y="2370574"/>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90564" y="2370574"/>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90564" y="5423039"/>
              <a:ext cx="1155403" cy="276999"/>
            </a:xfrm>
            <a:prstGeom prst="rect">
              <a:avLst/>
            </a:prstGeom>
            <a:noFill/>
          </p:spPr>
          <p:txBody>
            <a:bodyPr wrap="square" rtlCol="0" anchor="ctr">
              <a:spAutoFit/>
            </a:bodyPr>
            <a:lstStyle/>
            <a:p>
              <a:pPr algn="ctr"/>
              <a:r>
                <a:rPr lang="en-US" sz="1200" dirty="0">
                  <a:latin typeface="+mj-lt"/>
                </a:rPr>
                <a:t>(9, 4096)</a:t>
              </a:r>
            </a:p>
          </p:txBody>
        </p:sp>
        <p:grpSp>
          <p:nvGrpSpPr>
            <p:cNvPr id="44" name="Group 43">
              <a:extLst>
                <a:ext uri="{FF2B5EF4-FFF2-40B4-BE49-F238E27FC236}">
                  <a16:creationId xmlns:a16="http://schemas.microsoft.com/office/drawing/2014/main" id="{1A3DD9B4-32D5-A5FB-A2B5-0E00E2644090}"/>
                </a:ext>
              </a:extLst>
            </p:cNvPr>
            <p:cNvGrpSpPr/>
            <p:nvPr/>
          </p:nvGrpSpPr>
          <p:grpSpPr>
            <a:xfrm rot="16200000">
              <a:off x="3319592" y="3052085"/>
              <a:ext cx="1155403" cy="2309587"/>
              <a:chOff x="1414130" y="2390385"/>
              <a:chExt cx="1339703" cy="3444948"/>
            </a:xfrm>
          </p:grpSpPr>
          <p:sp>
            <p:nvSpPr>
              <p:cNvPr id="45" name="Rectangle 44">
                <a:extLst>
                  <a:ext uri="{FF2B5EF4-FFF2-40B4-BE49-F238E27FC236}">
                    <a16:creationId xmlns:a16="http://schemas.microsoft.com/office/drawing/2014/main" id="{529B058F-FA81-ECAE-BB6B-A4277FD5D038}"/>
                  </a:ext>
                </a:extLst>
              </p:cNvPr>
              <p:cNvSpPr/>
              <p:nvPr/>
            </p:nvSpPr>
            <p:spPr>
              <a:xfrm>
                <a:off x="1414130" y="2390385"/>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a:off x="1414130" y="2773157"/>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a:off x="1414130" y="3155929"/>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48" name="Rectangle 47">
                <a:extLst>
                  <a:ext uri="{FF2B5EF4-FFF2-40B4-BE49-F238E27FC236}">
                    <a16:creationId xmlns:a16="http://schemas.microsoft.com/office/drawing/2014/main" id="{597C0500-9E1C-6CC0-6B36-FF26429B9EB5}"/>
                  </a:ext>
                </a:extLst>
              </p:cNvPr>
              <p:cNvSpPr/>
              <p:nvPr/>
            </p:nvSpPr>
            <p:spPr>
              <a:xfrm>
                <a:off x="1414130" y="3538701"/>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p:sp>
            <p:nvSpPr>
              <p:cNvPr id="49" name="Rectangle 48">
                <a:extLst>
                  <a:ext uri="{FF2B5EF4-FFF2-40B4-BE49-F238E27FC236}">
                    <a16:creationId xmlns:a16="http://schemas.microsoft.com/office/drawing/2014/main" id="{2DFFB3B6-5D99-3B9C-F78F-7AEB339A2948}"/>
                  </a:ext>
                </a:extLst>
              </p:cNvPr>
              <p:cNvSpPr/>
              <p:nvPr/>
            </p:nvSpPr>
            <p:spPr>
              <a:xfrm>
                <a:off x="1414130" y="3921473"/>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5</a:t>
                </a:r>
              </a:p>
            </p:txBody>
          </p:sp>
          <p:sp>
            <p:nvSpPr>
              <p:cNvPr id="50" name="Rectangle 49">
                <a:extLst>
                  <a:ext uri="{FF2B5EF4-FFF2-40B4-BE49-F238E27FC236}">
                    <a16:creationId xmlns:a16="http://schemas.microsoft.com/office/drawing/2014/main" id="{478EEF79-81ED-707C-1380-14AAA898760D}"/>
                  </a:ext>
                </a:extLst>
              </p:cNvPr>
              <p:cNvSpPr/>
              <p:nvPr/>
            </p:nvSpPr>
            <p:spPr>
              <a:xfrm>
                <a:off x="1414130" y="4304245"/>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6</a:t>
                </a:r>
              </a:p>
            </p:txBody>
          </p:sp>
          <p:sp>
            <p:nvSpPr>
              <p:cNvPr id="51" name="Rectangle 50">
                <a:extLst>
                  <a:ext uri="{FF2B5EF4-FFF2-40B4-BE49-F238E27FC236}">
                    <a16:creationId xmlns:a16="http://schemas.microsoft.com/office/drawing/2014/main" id="{F9A091C8-31F9-0DDC-B6DE-60773841EEB3}"/>
                  </a:ext>
                </a:extLst>
              </p:cNvPr>
              <p:cNvSpPr/>
              <p:nvPr/>
            </p:nvSpPr>
            <p:spPr>
              <a:xfrm>
                <a:off x="1414130" y="4687017"/>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7</a:t>
                </a:r>
              </a:p>
            </p:txBody>
          </p:sp>
          <p:sp>
            <p:nvSpPr>
              <p:cNvPr id="52" name="Rectangle 51">
                <a:extLst>
                  <a:ext uri="{FF2B5EF4-FFF2-40B4-BE49-F238E27FC236}">
                    <a16:creationId xmlns:a16="http://schemas.microsoft.com/office/drawing/2014/main" id="{86C615A5-12C8-821B-D3CD-0450ABA28AE5}"/>
                  </a:ext>
                </a:extLst>
              </p:cNvPr>
              <p:cNvSpPr/>
              <p:nvPr/>
            </p:nvSpPr>
            <p:spPr>
              <a:xfrm>
                <a:off x="1414130" y="5069789"/>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8</a:t>
                </a:r>
              </a:p>
            </p:txBody>
          </p:sp>
          <p:sp>
            <p:nvSpPr>
              <p:cNvPr id="53" name="Rectangle 52">
                <a:extLst>
                  <a:ext uri="{FF2B5EF4-FFF2-40B4-BE49-F238E27FC236}">
                    <a16:creationId xmlns:a16="http://schemas.microsoft.com/office/drawing/2014/main" id="{1A6BC74D-46C5-96A9-2D05-A62112B4118E}"/>
                  </a:ext>
                </a:extLst>
              </p:cNvPr>
              <p:cNvSpPr/>
              <p:nvPr/>
            </p:nvSpPr>
            <p:spPr>
              <a:xfrm>
                <a:off x="1414130" y="5452561"/>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9</a:t>
                </a:r>
              </a:p>
            </p:txBody>
          </p: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6892665-1D48-8FC5-1D23-C2586170B502}"/>
                    </a:ext>
                  </a:extLst>
                </p:cNvPr>
                <p:cNvSpPr txBox="1"/>
                <p:nvPr/>
              </p:nvSpPr>
              <p:spPr>
                <a:xfrm>
                  <a:off x="3319591" y="2370574"/>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319591" y="2370574"/>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319591" y="5423038"/>
              <a:ext cx="1155403" cy="276999"/>
            </a:xfrm>
            <a:prstGeom prst="rect">
              <a:avLst/>
            </a:prstGeom>
            <a:noFill/>
          </p:spPr>
          <p:txBody>
            <a:bodyPr wrap="square" rtlCol="0" anchor="ctr">
              <a:spAutoFit/>
            </a:bodyPr>
            <a:lstStyle/>
            <a:p>
              <a:pPr algn="ctr"/>
              <a:r>
                <a:rPr lang="en-US" sz="1200" dirty="0">
                  <a:latin typeface="+mj-lt"/>
                </a:rPr>
                <a:t>(4096, 9)</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0480A6E-B1C7-3FEB-9424-72E45E5461D7}"/>
                    </a:ext>
                  </a:extLst>
                </p:cNvPr>
                <p:cNvSpPr txBox="1"/>
                <p:nvPr/>
              </p:nvSpPr>
              <p:spPr>
                <a:xfrm>
                  <a:off x="2245967" y="3888771"/>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45967" y="3888771"/>
                  <a:ext cx="496532" cy="369332"/>
                </a:xfrm>
                <a:prstGeom prst="rect">
                  <a:avLst/>
                </a:prstGeom>
                <a:blipFill>
                  <a:blip r:embed="rId4"/>
                  <a:stretch>
                    <a:fillRect/>
                  </a:stretch>
                </a:blipFill>
              </p:spPr>
              <p:txBody>
                <a:bodyPr/>
                <a:lstStyle/>
                <a:p>
                  <a:r>
                    <a:rPr lang="en-US">
                      <a:noFill/>
                    </a:rPr>
                    <a:t> </a:t>
                  </a:r>
                </a:p>
              </p:txBody>
            </p:sp>
          </mc:Fallback>
        </mc:AlternateContent>
        <p:grpSp>
          <p:nvGrpSpPr>
            <p:cNvPr id="176" name="Group 175">
              <a:extLst>
                <a:ext uri="{FF2B5EF4-FFF2-40B4-BE49-F238E27FC236}">
                  <a16:creationId xmlns:a16="http://schemas.microsoft.com/office/drawing/2014/main" id="{6B3B9CEA-3E14-A452-F692-F2489722EB26}"/>
                </a:ext>
              </a:extLst>
            </p:cNvPr>
            <p:cNvGrpSpPr/>
            <p:nvPr/>
          </p:nvGrpSpPr>
          <p:grpSpPr>
            <a:xfrm>
              <a:off x="5556973" y="2098290"/>
              <a:ext cx="2153538" cy="3970102"/>
              <a:chOff x="5664334" y="2066008"/>
              <a:chExt cx="2153538" cy="3970102"/>
            </a:xfrm>
          </p:grpSpPr>
          <p:sp>
            <p:nvSpPr>
              <p:cNvPr id="57" name="Rectangle 56">
                <a:extLst>
                  <a:ext uri="{FF2B5EF4-FFF2-40B4-BE49-F238E27FC236}">
                    <a16:creationId xmlns:a16="http://schemas.microsoft.com/office/drawing/2014/main" id="{FFD28E3C-7AB1-CD73-0B8C-6C8FA5091659}"/>
                  </a:ext>
                </a:extLst>
              </p:cNvPr>
              <p:cNvSpPr/>
              <p:nvPr/>
            </p:nvSpPr>
            <p:spPr>
              <a:xfrm>
                <a:off x="5903616"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685066D-5014-8C1A-BF6A-A291BDC029D2}"/>
                  </a:ext>
                </a:extLst>
              </p:cNvPr>
              <p:cNvSpPr/>
              <p:nvPr/>
            </p:nvSpPr>
            <p:spPr>
              <a:xfrm>
                <a:off x="6142898" y="2066008"/>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A18DA65-C205-736C-C0FC-D4C3AA5D1796}"/>
                  </a:ext>
                </a:extLst>
              </p:cNvPr>
              <p:cNvSpPr/>
              <p:nvPr/>
            </p:nvSpPr>
            <p:spPr>
              <a:xfrm>
                <a:off x="6382180" y="206600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A8A0726-8DDD-C7E8-9B10-BDDACE43C710}"/>
                  </a:ext>
                </a:extLst>
              </p:cNvPr>
              <p:cNvSpPr/>
              <p:nvPr/>
            </p:nvSpPr>
            <p:spPr>
              <a:xfrm>
                <a:off x="6621462"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15C34A0-9A90-B821-D737-559FE91AD4D8}"/>
                  </a:ext>
                </a:extLst>
              </p:cNvPr>
              <p:cNvSpPr/>
              <p:nvPr/>
            </p:nvSpPr>
            <p:spPr>
              <a:xfrm>
                <a:off x="6860744"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C9A101D-A561-0E14-B150-76A4F6BC66FD}"/>
                  </a:ext>
                </a:extLst>
              </p:cNvPr>
              <p:cNvSpPr/>
              <p:nvPr/>
            </p:nvSpPr>
            <p:spPr>
              <a:xfrm>
                <a:off x="7100026" y="206600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594F19F-29CA-FDE2-C081-299BE45922C5}"/>
                  </a:ext>
                </a:extLst>
              </p:cNvPr>
              <p:cNvSpPr/>
              <p:nvPr/>
            </p:nvSpPr>
            <p:spPr>
              <a:xfrm>
                <a:off x="7339308"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D051262-4AE9-4A7F-6D8F-C44F018DFF6B}"/>
                  </a:ext>
                </a:extLst>
              </p:cNvPr>
              <p:cNvSpPr/>
              <p:nvPr/>
            </p:nvSpPr>
            <p:spPr>
              <a:xfrm>
                <a:off x="7578590"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52C4A48-ADFA-C53A-38D5-2F08B06FC09E}"/>
                  </a:ext>
                </a:extLst>
              </p:cNvPr>
              <p:cNvSpPr/>
              <p:nvPr/>
            </p:nvSpPr>
            <p:spPr>
              <a:xfrm>
                <a:off x="5664334"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C36A4FE-4195-6147-A64E-7F16EAF0516C}"/>
                  </a:ext>
                </a:extLst>
              </p:cNvPr>
              <p:cNvSpPr/>
              <p:nvPr/>
            </p:nvSpPr>
            <p:spPr>
              <a:xfrm>
                <a:off x="5903616"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3400477-4886-A40D-938E-E214FDC46A18}"/>
                  </a:ext>
                </a:extLst>
              </p:cNvPr>
              <p:cNvSpPr/>
              <p:nvPr/>
            </p:nvSpPr>
            <p:spPr>
              <a:xfrm>
                <a:off x="6142898" y="250713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A26AF60-C463-EB9C-B5EA-4566462CC7F8}"/>
                  </a:ext>
                </a:extLst>
              </p:cNvPr>
              <p:cNvSpPr/>
              <p:nvPr/>
            </p:nvSpPr>
            <p:spPr>
              <a:xfrm>
                <a:off x="6382180" y="250713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AC070CFA-1A82-228B-8385-568BCB5E4EBA}"/>
                  </a:ext>
                </a:extLst>
              </p:cNvPr>
              <p:cNvSpPr/>
              <p:nvPr/>
            </p:nvSpPr>
            <p:spPr>
              <a:xfrm>
                <a:off x="6621462"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8E9C7B6-F1A8-1B89-DA99-24F3EF1BA65E}"/>
                  </a:ext>
                </a:extLst>
              </p:cNvPr>
              <p:cNvSpPr/>
              <p:nvPr/>
            </p:nvSpPr>
            <p:spPr>
              <a:xfrm>
                <a:off x="6860744"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CE7D4645-E128-67D2-F03D-FFDA2EC22422}"/>
                  </a:ext>
                </a:extLst>
              </p:cNvPr>
              <p:cNvSpPr/>
              <p:nvPr/>
            </p:nvSpPr>
            <p:spPr>
              <a:xfrm>
                <a:off x="7100026" y="250713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ACC17A9-8226-AE6C-4756-B0A197239F68}"/>
                  </a:ext>
                </a:extLst>
              </p:cNvPr>
              <p:cNvSpPr/>
              <p:nvPr/>
            </p:nvSpPr>
            <p:spPr>
              <a:xfrm>
                <a:off x="7339308"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D62CC02-67EE-FD11-CFEA-D5B27EB100FB}"/>
                  </a:ext>
                </a:extLst>
              </p:cNvPr>
              <p:cNvSpPr/>
              <p:nvPr/>
            </p:nvSpPr>
            <p:spPr>
              <a:xfrm>
                <a:off x="7578590"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664334"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3362485-0740-E7FC-221E-B47B4468AE3E}"/>
                  </a:ext>
                </a:extLst>
              </p:cNvPr>
              <p:cNvSpPr/>
              <p:nvPr/>
            </p:nvSpPr>
            <p:spPr>
              <a:xfrm>
                <a:off x="5903616"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99F03BC-E84D-CD42-F66E-1E2A9A7C25DA}"/>
                  </a:ext>
                </a:extLst>
              </p:cNvPr>
              <p:cNvSpPr/>
              <p:nvPr/>
            </p:nvSpPr>
            <p:spPr>
              <a:xfrm>
                <a:off x="6142898" y="294825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ED5882E-9726-3BB2-FAEC-748467E2B7E9}"/>
                  </a:ext>
                </a:extLst>
              </p:cNvPr>
              <p:cNvSpPr/>
              <p:nvPr/>
            </p:nvSpPr>
            <p:spPr>
              <a:xfrm>
                <a:off x="6382180" y="294825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151DD00-AB01-2701-2C5C-F346DE00B869}"/>
                  </a:ext>
                </a:extLst>
              </p:cNvPr>
              <p:cNvSpPr/>
              <p:nvPr/>
            </p:nvSpPr>
            <p:spPr>
              <a:xfrm>
                <a:off x="6621462"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A0C82BC-0D2E-AD6C-BA7E-73808FE06CA8}"/>
                  </a:ext>
                </a:extLst>
              </p:cNvPr>
              <p:cNvSpPr/>
              <p:nvPr/>
            </p:nvSpPr>
            <p:spPr>
              <a:xfrm>
                <a:off x="6860744"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3D3AEACE-80B2-C2E5-424D-DFD11A937AA1}"/>
                  </a:ext>
                </a:extLst>
              </p:cNvPr>
              <p:cNvSpPr/>
              <p:nvPr/>
            </p:nvSpPr>
            <p:spPr>
              <a:xfrm>
                <a:off x="7100026" y="294825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7FEFA1E-49F8-A433-6C2D-5F89660C84B1}"/>
                  </a:ext>
                </a:extLst>
              </p:cNvPr>
              <p:cNvSpPr/>
              <p:nvPr/>
            </p:nvSpPr>
            <p:spPr>
              <a:xfrm>
                <a:off x="7339308"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A89FEF9B-FE70-3EDC-499B-A05449727C06}"/>
                  </a:ext>
                </a:extLst>
              </p:cNvPr>
              <p:cNvSpPr/>
              <p:nvPr/>
            </p:nvSpPr>
            <p:spPr>
              <a:xfrm>
                <a:off x="7578590"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7AA32B3-46C8-9DCB-7828-420F2D01640B}"/>
                  </a:ext>
                </a:extLst>
              </p:cNvPr>
              <p:cNvSpPr/>
              <p:nvPr/>
            </p:nvSpPr>
            <p:spPr>
              <a:xfrm>
                <a:off x="5664334"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E5E6B44-1060-04CA-E0F0-8CD9E121F479}"/>
                  </a:ext>
                </a:extLst>
              </p:cNvPr>
              <p:cNvSpPr/>
              <p:nvPr/>
            </p:nvSpPr>
            <p:spPr>
              <a:xfrm>
                <a:off x="5903616"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9E090C-2919-1C24-A331-F2046880F284}"/>
                  </a:ext>
                </a:extLst>
              </p:cNvPr>
              <p:cNvSpPr/>
              <p:nvPr/>
            </p:nvSpPr>
            <p:spPr>
              <a:xfrm>
                <a:off x="6142898" y="33893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D29CC9F7-6515-25CA-E324-4038008924DA}"/>
                  </a:ext>
                </a:extLst>
              </p:cNvPr>
              <p:cNvSpPr/>
              <p:nvPr/>
            </p:nvSpPr>
            <p:spPr>
              <a:xfrm>
                <a:off x="6382180" y="3389378"/>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FAFC6EB-4824-B315-557D-3712B9A6F0A9}"/>
                  </a:ext>
                </a:extLst>
              </p:cNvPr>
              <p:cNvSpPr/>
              <p:nvPr/>
            </p:nvSpPr>
            <p:spPr>
              <a:xfrm>
                <a:off x="6621462"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4D77214F-5157-D9E1-2BD7-511AA08C689A}"/>
                  </a:ext>
                </a:extLst>
              </p:cNvPr>
              <p:cNvSpPr/>
              <p:nvPr/>
            </p:nvSpPr>
            <p:spPr>
              <a:xfrm>
                <a:off x="6860744"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A7A545A3-788D-E9FA-F8CB-215370801E3D}"/>
                  </a:ext>
                </a:extLst>
              </p:cNvPr>
              <p:cNvSpPr/>
              <p:nvPr/>
            </p:nvSpPr>
            <p:spPr>
              <a:xfrm>
                <a:off x="7100026" y="3389378"/>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DDD30446-A8F0-93FA-0313-D54FA3E086C9}"/>
                  </a:ext>
                </a:extLst>
              </p:cNvPr>
              <p:cNvSpPr/>
              <p:nvPr/>
            </p:nvSpPr>
            <p:spPr>
              <a:xfrm>
                <a:off x="7339308"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DD5226A-FDB4-B95B-1530-5EBD108FBD6A}"/>
                  </a:ext>
                </a:extLst>
              </p:cNvPr>
              <p:cNvSpPr/>
              <p:nvPr/>
            </p:nvSpPr>
            <p:spPr>
              <a:xfrm>
                <a:off x="7578590"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E0010C9-2881-F541-0F41-26F320A01910}"/>
                  </a:ext>
                </a:extLst>
              </p:cNvPr>
              <p:cNvSpPr/>
              <p:nvPr/>
            </p:nvSpPr>
            <p:spPr>
              <a:xfrm>
                <a:off x="5664334"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C0B6679A-DA98-FBCB-FC94-B7ED238C61D3}"/>
                  </a:ext>
                </a:extLst>
              </p:cNvPr>
              <p:cNvSpPr/>
              <p:nvPr/>
            </p:nvSpPr>
            <p:spPr>
              <a:xfrm>
                <a:off x="5903616"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A2550AB-E6A7-DC62-9FD6-E1F36E0C6D1D}"/>
                  </a:ext>
                </a:extLst>
              </p:cNvPr>
              <p:cNvSpPr/>
              <p:nvPr/>
            </p:nvSpPr>
            <p:spPr>
              <a:xfrm>
                <a:off x="6142898" y="383049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BCEC98E-5E6D-0CC2-C472-5AD6C940210C}"/>
                  </a:ext>
                </a:extLst>
              </p:cNvPr>
              <p:cNvSpPr/>
              <p:nvPr/>
            </p:nvSpPr>
            <p:spPr>
              <a:xfrm>
                <a:off x="6382180" y="383049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33F386AD-EE4B-75A9-50BB-9B3ABFF2EDD1}"/>
                  </a:ext>
                </a:extLst>
              </p:cNvPr>
              <p:cNvSpPr/>
              <p:nvPr/>
            </p:nvSpPr>
            <p:spPr>
              <a:xfrm>
                <a:off x="6621462"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02D859C0-8C40-A470-1046-DEDF36BA3B00}"/>
                  </a:ext>
                </a:extLst>
              </p:cNvPr>
              <p:cNvSpPr/>
              <p:nvPr/>
            </p:nvSpPr>
            <p:spPr>
              <a:xfrm>
                <a:off x="6860744"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1A73FAE5-E761-78DE-D61C-D953A8642557}"/>
                  </a:ext>
                </a:extLst>
              </p:cNvPr>
              <p:cNvSpPr/>
              <p:nvPr/>
            </p:nvSpPr>
            <p:spPr>
              <a:xfrm>
                <a:off x="7100026" y="383049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3CB3AC88-FFD8-EAB4-640B-EE7AF1108A37}"/>
                  </a:ext>
                </a:extLst>
              </p:cNvPr>
              <p:cNvSpPr/>
              <p:nvPr/>
            </p:nvSpPr>
            <p:spPr>
              <a:xfrm>
                <a:off x="7339308"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40586914-1FD0-D4F1-F86D-DAA7A30BD70A}"/>
                  </a:ext>
                </a:extLst>
              </p:cNvPr>
              <p:cNvSpPr/>
              <p:nvPr/>
            </p:nvSpPr>
            <p:spPr>
              <a:xfrm>
                <a:off x="7578590"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D73F3202-E52A-B470-D1CB-50889C810442}"/>
                  </a:ext>
                </a:extLst>
              </p:cNvPr>
              <p:cNvSpPr/>
              <p:nvPr/>
            </p:nvSpPr>
            <p:spPr>
              <a:xfrm>
                <a:off x="5664334"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5603DE41-3628-FDC7-F5AE-79EF846A2913}"/>
                  </a:ext>
                </a:extLst>
              </p:cNvPr>
              <p:cNvSpPr/>
              <p:nvPr/>
            </p:nvSpPr>
            <p:spPr>
              <a:xfrm>
                <a:off x="5903616"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C26FA79-C74B-702C-132B-C695050FB13E}"/>
                  </a:ext>
                </a:extLst>
              </p:cNvPr>
              <p:cNvSpPr/>
              <p:nvPr/>
            </p:nvSpPr>
            <p:spPr>
              <a:xfrm>
                <a:off x="6142898" y="427162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46CBEF9-FE10-9649-4CD1-6A42759E964D}"/>
                  </a:ext>
                </a:extLst>
              </p:cNvPr>
              <p:cNvSpPr/>
              <p:nvPr/>
            </p:nvSpPr>
            <p:spPr>
              <a:xfrm>
                <a:off x="6382180" y="427162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B338C4B-3101-D3A5-5FED-411849E40023}"/>
                  </a:ext>
                </a:extLst>
              </p:cNvPr>
              <p:cNvSpPr/>
              <p:nvPr/>
            </p:nvSpPr>
            <p:spPr>
              <a:xfrm>
                <a:off x="6621462"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B51B13D3-1C53-F930-538D-83EF968BF555}"/>
                  </a:ext>
                </a:extLst>
              </p:cNvPr>
              <p:cNvSpPr/>
              <p:nvPr/>
            </p:nvSpPr>
            <p:spPr>
              <a:xfrm>
                <a:off x="6860744"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5E7BBE6F-DEA1-D2F5-2369-FF05CBD159CC}"/>
                  </a:ext>
                </a:extLst>
              </p:cNvPr>
              <p:cNvSpPr/>
              <p:nvPr/>
            </p:nvSpPr>
            <p:spPr>
              <a:xfrm>
                <a:off x="7100026" y="427162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C2FE2428-98D7-4891-6205-97292F7688F2}"/>
                  </a:ext>
                </a:extLst>
              </p:cNvPr>
              <p:cNvSpPr/>
              <p:nvPr/>
            </p:nvSpPr>
            <p:spPr>
              <a:xfrm>
                <a:off x="7339308"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2BDD59AA-EFB7-F6DF-60B6-D4D2850F32C4}"/>
                  </a:ext>
                </a:extLst>
              </p:cNvPr>
              <p:cNvSpPr/>
              <p:nvPr/>
            </p:nvSpPr>
            <p:spPr>
              <a:xfrm>
                <a:off x="7578590"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DD53E6E-A74A-A074-A836-0055B80422DF}"/>
                  </a:ext>
                </a:extLst>
              </p:cNvPr>
              <p:cNvSpPr/>
              <p:nvPr/>
            </p:nvSpPr>
            <p:spPr>
              <a:xfrm>
                <a:off x="5664334"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83A2489E-C156-DFD7-D8C8-9C70E474CA44}"/>
                  </a:ext>
                </a:extLst>
              </p:cNvPr>
              <p:cNvSpPr/>
              <p:nvPr/>
            </p:nvSpPr>
            <p:spPr>
              <a:xfrm>
                <a:off x="5903616"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358AA5E-6AF7-0A31-AEFB-8B0A12128D71}"/>
                  </a:ext>
                </a:extLst>
              </p:cNvPr>
              <p:cNvSpPr/>
              <p:nvPr/>
            </p:nvSpPr>
            <p:spPr>
              <a:xfrm>
                <a:off x="6142898" y="471274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0CE9586-08BD-DBE0-FEB3-00E2BE634D0C}"/>
                  </a:ext>
                </a:extLst>
              </p:cNvPr>
              <p:cNvSpPr/>
              <p:nvPr/>
            </p:nvSpPr>
            <p:spPr>
              <a:xfrm>
                <a:off x="6382180" y="471274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FEFB1F79-293F-0868-66F6-B0CFCE54EDDC}"/>
                  </a:ext>
                </a:extLst>
              </p:cNvPr>
              <p:cNvSpPr/>
              <p:nvPr/>
            </p:nvSpPr>
            <p:spPr>
              <a:xfrm>
                <a:off x="6621462"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922BD4AA-EDFB-DDE8-FC52-DC83CEF42EF7}"/>
                  </a:ext>
                </a:extLst>
              </p:cNvPr>
              <p:cNvSpPr/>
              <p:nvPr/>
            </p:nvSpPr>
            <p:spPr>
              <a:xfrm>
                <a:off x="6860744"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7C82B782-AC5B-7817-E25E-93E8ACB00FFE}"/>
                  </a:ext>
                </a:extLst>
              </p:cNvPr>
              <p:cNvSpPr/>
              <p:nvPr/>
            </p:nvSpPr>
            <p:spPr>
              <a:xfrm>
                <a:off x="7100026" y="471274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711487C-9601-6BF1-5CE6-4CF90E5AC04F}"/>
                  </a:ext>
                </a:extLst>
              </p:cNvPr>
              <p:cNvSpPr/>
              <p:nvPr/>
            </p:nvSpPr>
            <p:spPr>
              <a:xfrm>
                <a:off x="7339308"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8D68A458-9741-CC0E-568B-396C1CBF64A8}"/>
                  </a:ext>
                </a:extLst>
              </p:cNvPr>
              <p:cNvSpPr/>
              <p:nvPr/>
            </p:nvSpPr>
            <p:spPr>
              <a:xfrm>
                <a:off x="7578590"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3A5397C7-1A10-D023-6A81-16A747C106B7}"/>
                  </a:ext>
                </a:extLst>
              </p:cNvPr>
              <p:cNvSpPr/>
              <p:nvPr/>
            </p:nvSpPr>
            <p:spPr>
              <a:xfrm>
                <a:off x="5664334"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3234B56F-5368-A8B9-53E2-20B5092348DE}"/>
                  </a:ext>
                </a:extLst>
              </p:cNvPr>
              <p:cNvSpPr/>
              <p:nvPr/>
            </p:nvSpPr>
            <p:spPr>
              <a:xfrm>
                <a:off x="5903616"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5FE83750-9B5C-C083-40C8-8868A124ABD2}"/>
                  </a:ext>
                </a:extLst>
              </p:cNvPr>
              <p:cNvSpPr/>
              <p:nvPr/>
            </p:nvSpPr>
            <p:spPr>
              <a:xfrm>
                <a:off x="6142898" y="515386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FF8055F-9C4E-88E6-F0A6-26231A859255}"/>
                  </a:ext>
                </a:extLst>
              </p:cNvPr>
              <p:cNvSpPr/>
              <p:nvPr/>
            </p:nvSpPr>
            <p:spPr>
              <a:xfrm>
                <a:off x="6382180" y="515386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BB9BAB19-D5C0-67E3-0445-16DA2A089060}"/>
                  </a:ext>
                </a:extLst>
              </p:cNvPr>
              <p:cNvSpPr/>
              <p:nvPr/>
            </p:nvSpPr>
            <p:spPr>
              <a:xfrm>
                <a:off x="6621462"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EFF4AAE8-1E27-1130-73FF-DAF445F7B32E}"/>
                  </a:ext>
                </a:extLst>
              </p:cNvPr>
              <p:cNvSpPr/>
              <p:nvPr/>
            </p:nvSpPr>
            <p:spPr>
              <a:xfrm>
                <a:off x="6860744"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A28E0DE1-76E7-91B0-7AEC-032B0D3860AE}"/>
                  </a:ext>
                </a:extLst>
              </p:cNvPr>
              <p:cNvSpPr/>
              <p:nvPr/>
            </p:nvSpPr>
            <p:spPr>
              <a:xfrm>
                <a:off x="7100026" y="515386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3974C589-C585-AC7D-C310-B8C2EE3F0CEF}"/>
                  </a:ext>
                </a:extLst>
              </p:cNvPr>
              <p:cNvSpPr/>
              <p:nvPr/>
            </p:nvSpPr>
            <p:spPr>
              <a:xfrm>
                <a:off x="7339308"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B208EEC8-8880-73C1-9710-CC3FCA66C06B}"/>
                  </a:ext>
                </a:extLst>
              </p:cNvPr>
              <p:cNvSpPr/>
              <p:nvPr/>
            </p:nvSpPr>
            <p:spPr>
              <a:xfrm>
                <a:off x="7578590"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2124CDD5-7039-BC4A-84E4-D9FBAC549CEC}"/>
                  </a:ext>
                </a:extLst>
              </p:cNvPr>
              <p:cNvSpPr/>
              <p:nvPr/>
            </p:nvSpPr>
            <p:spPr>
              <a:xfrm>
                <a:off x="5664334"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B3B52DF1-2CA1-498D-E2CF-8AA96B1638A8}"/>
                  </a:ext>
                </a:extLst>
              </p:cNvPr>
              <p:cNvSpPr/>
              <p:nvPr/>
            </p:nvSpPr>
            <p:spPr>
              <a:xfrm>
                <a:off x="5903616"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83F9BF0-9A71-24F8-B604-19C763100411}"/>
                  </a:ext>
                </a:extLst>
              </p:cNvPr>
              <p:cNvSpPr/>
              <p:nvPr/>
            </p:nvSpPr>
            <p:spPr>
              <a:xfrm>
                <a:off x="6142898" y="559498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541C6AE-D544-0CB9-FA66-851B78D7737F}"/>
                  </a:ext>
                </a:extLst>
              </p:cNvPr>
              <p:cNvSpPr/>
              <p:nvPr/>
            </p:nvSpPr>
            <p:spPr>
              <a:xfrm>
                <a:off x="6382180" y="559498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D47B0B2E-13EA-1528-CB24-A8E25804D44E}"/>
                  </a:ext>
                </a:extLst>
              </p:cNvPr>
              <p:cNvSpPr/>
              <p:nvPr/>
            </p:nvSpPr>
            <p:spPr>
              <a:xfrm>
                <a:off x="6621462"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22618590-05D2-C70F-E06D-73898A5988A0}"/>
                  </a:ext>
                </a:extLst>
              </p:cNvPr>
              <p:cNvSpPr/>
              <p:nvPr/>
            </p:nvSpPr>
            <p:spPr>
              <a:xfrm>
                <a:off x="6860744"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33AEDC8B-3C0B-16A0-B51C-13936757B8A5}"/>
                  </a:ext>
                </a:extLst>
              </p:cNvPr>
              <p:cNvSpPr/>
              <p:nvPr/>
            </p:nvSpPr>
            <p:spPr>
              <a:xfrm>
                <a:off x="7100026" y="559498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7CE8CC6E-D853-A684-3C64-807D1C822D05}"/>
                  </a:ext>
                </a:extLst>
              </p:cNvPr>
              <p:cNvSpPr/>
              <p:nvPr/>
            </p:nvSpPr>
            <p:spPr>
              <a:xfrm>
                <a:off x="7339308"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5368FF9C-FEE5-6D29-845D-8A941F6C6EC2}"/>
                  </a:ext>
                </a:extLst>
              </p:cNvPr>
              <p:cNvSpPr/>
              <p:nvPr/>
            </p:nvSpPr>
            <p:spPr>
              <a:xfrm>
                <a:off x="7578590"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102BD18F-3919-D2A2-44CD-74DDE902F670}"/>
                  </a:ext>
                </a:extLst>
              </p:cNvPr>
              <p:cNvSpPr/>
              <p:nvPr/>
            </p:nvSpPr>
            <p:spPr>
              <a:xfrm>
                <a:off x="5664334"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4C0399C6-5112-8528-6E04-8995FFC7111B}"/>
                    </a:ext>
                  </a:extLst>
                </p:cNvPr>
                <p:cNvSpPr txBox="1"/>
                <p:nvPr/>
              </p:nvSpPr>
              <p:spPr>
                <a:xfrm>
                  <a:off x="5060441" y="3899602"/>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60441" y="3899602"/>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56040" y="6215876"/>
              <a:ext cx="1155403" cy="276999"/>
            </a:xfrm>
            <a:prstGeom prst="rect">
              <a:avLst/>
            </a:prstGeom>
            <a:noFill/>
          </p:spPr>
          <p:txBody>
            <a:bodyPr wrap="square" rtlCol="0" anchor="ctr">
              <a:spAutoFit/>
            </a:bodyPr>
            <a:lstStyle/>
            <a:p>
              <a:pPr algn="ctr"/>
              <a:r>
                <a:rPr lang="en-US" sz="1200" dirty="0">
                  <a:latin typeface="+mj-lt"/>
                </a:rPr>
                <a:t>(9, 9)</a:t>
              </a:r>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C6848BE6-18E5-BAEC-98EB-84459CDCCE0B}"/>
                    </a:ext>
                  </a:extLst>
                </p:cNvPr>
                <p:cNvSpPr txBox="1"/>
                <p:nvPr/>
              </p:nvSpPr>
              <p:spPr>
                <a:xfrm>
                  <a:off x="6320618" y="1577195"/>
                  <a:ext cx="6262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320618" y="1577195"/>
                  <a:ext cx="626245" cy="369332"/>
                </a:xfrm>
                <a:prstGeom prst="rect">
                  <a:avLst/>
                </a:prstGeom>
                <a:blipFill>
                  <a:blip r:embed="rId6"/>
                  <a:stretch>
                    <a:fillRect l="-2000" b="-6452"/>
                  </a:stretch>
                </a:blipFill>
              </p:spPr>
              <p:txBody>
                <a:bodyPr/>
                <a:lstStyle/>
                <a:p>
                  <a:r>
                    <a:rPr lang="en-US">
                      <a:noFill/>
                    </a:rPr>
                    <a:t> </a:t>
                  </a:r>
                </a:p>
              </p:txBody>
            </p:sp>
          </mc:Fallback>
        </mc:AlternateContent>
        <p:grpSp>
          <p:nvGrpSpPr>
            <p:cNvPr id="180" name="Group 179">
              <a:extLst>
                <a:ext uri="{FF2B5EF4-FFF2-40B4-BE49-F238E27FC236}">
                  <a16:creationId xmlns:a16="http://schemas.microsoft.com/office/drawing/2014/main" id="{35A0A0CC-1C6B-17A6-CF5C-2ED72C5D6702}"/>
                </a:ext>
              </a:extLst>
            </p:cNvPr>
            <p:cNvGrpSpPr/>
            <p:nvPr/>
          </p:nvGrpSpPr>
          <p:grpSpPr>
            <a:xfrm>
              <a:off x="8562704" y="2918644"/>
              <a:ext cx="1155403" cy="2309586"/>
              <a:chOff x="1414130" y="2390385"/>
              <a:chExt cx="1339703" cy="3444944"/>
            </a:xfrm>
          </p:grpSpPr>
          <p:sp>
            <p:nvSpPr>
              <p:cNvPr id="181" name="Rectangle 180">
                <a:extLst>
                  <a:ext uri="{FF2B5EF4-FFF2-40B4-BE49-F238E27FC236}">
                    <a16:creationId xmlns:a16="http://schemas.microsoft.com/office/drawing/2014/main" id="{0B6A0E28-6CB8-9FAF-0E1D-B3E9DA387841}"/>
                  </a:ext>
                </a:extLst>
              </p:cNvPr>
              <p:cNvSpPr/>
              <p:nvPr/>
            </p:nvSpPr>
            <p:spPr>
              <a:xfrm>
                <a:off x="1414130" y="2390385"/>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82" name="Rectangle 181">
                <a:extLst>
                  <a:ext uri="{FF2B5EF4-FFF2-40B4-BE49-F238E27FC236}">
                    <a16:creationId xmlns:a16="http://schemas.microsoft.com/office/drawing/2014/main" id="{2D78912E-8D9D-4186-4002-057DE2D2E5A3}"/>
                  </a:ext>
                </a:extLst>
              </p:cNvPr>
              <p:cNvSpPr/>
              <p:nvPr/>
            </p:nvSpPr>
            <p:spPr>
              <a:xfrm>
                <a:off x="1414130" y="2773157"/>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83" name="Rectangle 182">
                <a:extLst>
                  <a:ext uri="{FF2B5EF4-FFF2-40B4-BE49-F238E27FC236}">
                    <a16:creationId xmlns:a16="http://schemas.microsoft.com/office/drawing/2014/main" id="{F8C83ED4-A064-8A47-4125-EBB1E37E1087}"/>
                  </a:ext>
                </a:extLst>
              </p:cNvPr>
              <p:cNvSpPr/>
              <p:nvPr/>
            </p:nvSpPr>
            <p:spPr>
              <a:xfrm>
                <a:off x="1414130" y="3155929"/>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84" name="Rectangle 183">
                <a:extLst>
                  <a:ext uri="{FF2B5EF4-FFF2-40B4-BE49-F238E27FC236}">
                    <a16:creationId xmlns:a16="http://schemas.microsoft.com/office/drawing/2014/main" id="{CFD8F9F2-9EB8-10EC-FC1B-64F3949C3CE8}"/>
                  </a:ext>
                </a:extLst>
              </p:cNvPr>
              <p:cNvSpPr/>
              <p:nvPr/>
            </p:nvSpPr>
            <p:spPr>
              <a:xfrm>
                <a:off x="1414130" y="3538701"/>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p:sp>
            <p:nvSpPr>
              <p:cNvPr id="185" name="Rectangle 184">
                <a:extLst>
                  <a:ext uri="{FF2B5EF4-FFF2-40B4-BE49-F238E27FC236}">
                    <a16:creationId xmlns:a16="http://schemas.microsoft.com/office/drawing/2014/main" id="{AF8E807D-3897-E3F6-112C-848C3B8F1BA2}"/>
                  </a:ext>
                </a:extLst>
              </p:cNvPr>
              <p:cNvSpPr/>
              <p:nvPr/>
            </p:nvSpPr>
            <p:spPr>
              <a:xfrm>
                <a:off x="1414130" y="3921473"/>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5</a:t>
                </a:r>
              </a:p>
            </p:txBody>
          </p:sp>
          <p:sp>
            <p:nvSpPr>
              <p:cNvPr id="186" name="Rectangle 185">
                <a:extLst>
                  <a:ext uri="{FF2B5EF4-FFF2-40B4-BE49-F238E27FC236}">
                    <a16:creationId xmlns:a16="http://schemas.microsoft.com/office/drawing/2014/main" id="{2B5196E3-64A1-99DE-92DF-2B74E170FE50}"/>
                  </a:ext>
                </a:extLst>
              </p:cNvPr>
              <p:cNvSpPr/>
              <p:nvPr/>
            </p:nvSpPr>
            <p:spPr>
              <a:xfrm>
                <a:off x="1414130" y="4304245"/>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6</a:t>
                </a:r>
              </a:p>
            </p:txBody>
          </p:sp>
          <p:sp>
            <p:nvSpPr>
              <p:cNvPr id="187" name="Rectangle 186">
                <a:extLst>
                  <a:ext uri="{FF2B5EF4-FFF2-40B4-BE49-F238E27FC236}">
                    <a16:creationId xmlns:a16="http://schemas.microsoft.com/office/drawing/2014/main" id="{F75B2C7D-03DF-60E7-878E-BCCE5F18D25A}"/>
                  </a:ext>
                </a:extLst>
              </p:cNvPr>
              <p:cNvSpPr/>
              <p:nvPr/>
            </p:nvSpPr>
            <p:spPr>
              <a:xfrm>
                <a:off x="1414130" y="4687017"/>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7</a:t>
                </a:r>
              </a:p>
            </p:txBody>
          </p:sp>
          <p:sp>
            <p:nvSpPr>
              <p:cNvPr id="188" name="Rectangle 187">
                <a:extLst>
                  <a:ext uri="{FF2B5EF4-FFF2-40B4-BE49-F238E27FC236}">
                    <a16:creationId xmlns:a16="http://schemas.microsoft.com/office/drawing/2014/main" id="{60BB0026-3BE2-515F-7F38-9B277138E89D}"/>
                  </a:ext>
                </a:extLst>
              </p:cNvPr>
              <p:cNvSpPr/>
              <p:nvPr/>
            </p:nvSpPr>
            <p:spPr>
              <a:xfrm>
                <a:off x="1414130" y="5069789"/>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8</a:t>
                </a:r>
              </a:p>
            </p:txBody>
          </p:sp>
          <p:sp>
            <p:nvSpPr>
              <p:cNvPr id="189" name="Rectangle 188">
                <a:extLst>
                  <a:ext uri="{FF2B5EF4-FFF2-40B4-BE49-F238E27FC236}">
                    <a16:creationId xmlns:a16="http://schemas.microsoft.com/office/drawing/2014/main" id="{51BD6316-D857-7760-C9EB-CC3E4A4989E6}"/>
                  </a:ext>
                </a:extLst>
              </p:cNvPr>
              <p:cNvSpPr/>
              <p:nvPr/>
            </p:nvSpPr>
            <p:spPr>
              <a:xfrm>
                <a:off x="1414130" y="5452561"/>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9</a:t>
                </a:r>
              </a:p>
            </p:txBody>
          </p:sp>
        </p:gr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BE47DC31-35BE-481F-D6CD-C945E37F1DE9}"/>
                    </a:ext>
                  </a:extLst>
                </p:cNvPr>
                <p:cNvSpPr txBox="1"/>
                <p:nvPr/>
              </p:nvSpPr>
              <p:spPr>
                <a:xfrm>
                  <a:off x="8058972" y="3827941"/>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58972" y="3827941"/>
                  <a:ext cx="496532" cy="369332"/>
                </a:xfrm>
                <a:prstGeom prst="rect">
                  <a:avLst/>
                </a:prstGeom>
                <a:blipFill>
                  <a:blip r:embed="rId4"/>
                  <a:stretch>
                    <a:fillRect/>
                  </a:stretch>
                </a:blipFill>
              </p:spPr>
              <p:txBody>
                <a:bodyPr/>
                <a:lstStyle/>
                <a:p>
                  <a:r>
                    <a:rPr lang="en-US">
                      <a:noFill/>
                    </a:rPr>
                    <a:t> </a:t>
                  </a:r>
                </a:p>
              </p:txBody>
            </p:sp>
          </mc:Fallback>
        </mc:AlternateContent>
        <p:grpSp>
          <p:nvGrpSpPr>
            <p:cNvPr id="191" name="Group 190">
              <a:extLst>
                <a:ext uri="{FF2B5EF4-FFF2-40B4-BE49-F238E27FC236}">
                  <a16:creationId xmlns:a16="http://schemas.microsoft.com/office/drawing/2014/main" id="{9E06ED75-653F-47BF-76F4-43E5A2290C68}"/>
                </a:ext>
              </a:extLst>
            </p:cNvPr>
            <p:cNvGrpSpPr/>
            <p:nvPr/>
          </p:nvGrpSpPr>
          <p:grpSpPr>
            <a:xfrm>
              <a:off x="10232117" y="2918647"/>
              <a:ext cx="1155403" cy="2309586"/>
              <a:chOff x="1414130" y="2390385"/>
              <a:chExt cx="1339703" cy="3444944"/>
            </a:xfrm>
            <a:solidFill>
              <a:srgbClr val="FC7219">
                <a:alpha val="50196"/>
              </a:srgbClr>
            </a:solidFill>
          </p:grpSpPr>
          <p:sp>
            <p:nvSpPr>
              <p:cNvPr id="192" name="Rectangle 191">
                <a:extLst>
                  <a:ext uri="{FF2B5EF4-FFF2-40B4-BE49-F238E27FC236}">
                    <a16:creationId xmlns:a16="http://schemas.microsoft.com/office/drawing/2014/main" id="{D565B186-1B45-2C88-B67F-42A5D9FE586D}"/>
                  </a:ext>
                </a:extLst>
              </p:cNvPr>
              <p:cNvSpPr/>
              <p:nvPr/>
            </p:nvSpPr>
            <p:spPr>
              <a:xfrm>
                <a:off x="1414130" y="2390385"/>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p:sp>
            <p:nvSpPr>
              <p:cNvPr id="193" name="Rectangle 192">
                <a:extLst>
                  <a:ext uri="{FF2B5EF4-FFF2-40B4-BE49-F238E27FC236}">
                    <a16:creationId xmlns:a16="http://schemas.microsoft.com/office/drawing/2014/main" id="{D66CB560-3D04-7AD8-394A-A39D06F1D37E}"/>
                  </a:ext>
                </a:extLst>
              </p:cNvPr>
              <p:cNvSpPr/>
              <p:nvPr/>
            </p:nvSpPr>
            <p:spPr>
              <a:xfrm>
                <a:off x="1414130" y="2773157"/>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p:sp>
            <p:nvSpPr>
              <p:cNvPr id="194" name="Rectangle 193">
                <a:extLst>
                  <a:ext uri="{FF2B5EF4-FFF2-40B4-BE49-F238E27FC236}">
                    <a16:creationId xmlns:a16="http://schemas.microsoft.com/office/drawing/2014/main" id="{D8C81F17-86AB-FCAB-EB4C-D152E7C61E6B}"/>
                  </a:ext>
                </a:extLst>
              </p:cNvPr>
              <p:cNvSpPr/>
              <p:nvPr/>
            </p:nvSpPr>
            <p:spPr>
              <a:xfrm>
                <a:off x="1414130" y="3155929"/>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3</a:t>
                </a:r>
              </a:p>
            </p:txBody>
          </p:sp>
          <p:sp>
            <p:nvSpPr>
              <p:cNvPr id="195" name="Rectangle 194">
                <a:extLst>
                  <a:ext uri="{FF2B5EF4-FFF2-40B4-BE49-F238E27FC236}">
                    <a16:creationId xmlns:a16="http://schemas.microsoft.com/office/drawing/2014/main" id="{8B89AF5A-467A-4FC5-C315-F73D8EE41F53}"/>
                  </a:ext>
                </a:extLst>
              </p:cNvPr>
              <p:cNvSpPr/>
              <p:nvPr/>
            </p:nvSpPr>
            <p:spPr>
              <a:xfrm>
                <a:off x="1414130" y="3538701"/>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4</a:t>
                </a:r>
              </a:p>
            </p:txBody>
          </p:sp>
          <p:sp>
            <p:nvSpPr>
              <p:cNvPr id="196" name="Rectangle 195">
                <a:extLst>
                  <a:ext uri="{FF2B5EF4-FFF2-40B4-BE49-F238E27FC236}">
                    <a16:creationId xmlns:a16="http://schemas.microsoft.com/office/drawing/2014/main" id="{0ED930C7-2E85-23A0-B2CF-4F536B2A7319}"/>
                  </a:ext>
                </a:extLst>
              </p:cNvPr>
              <p:cNvSpPr/>
              <p:nvPr/>
            </p:nvSpPr>
            <p:spPr>
              <a:xfrm>
                <a:off x="1414130" y="3921473"/>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5</a:t>
                </a:r>
              </a:p>
            </p:txBody>
          </p:sp>
          <p:sp>
            <p:nvSpPr>
              <p:cNvPr id="197" name="Rectangle 196">
                <a:extLst>
                  <a:ext uri="{FF2B5EF4-FFF2-40B4-BE49-F238E27FC236}">
                    <a16:creationId xmlns:a16="http://schemas.microsoft.com/office/drawing/2014/main" id="{5FA77BC9-772B-F0CC-F462-6B015119D299}"/>
                  </a:ext>
                </a:extLst>
              </p:cNvPr>
              <p:cNvSpPr/>
              <p:nvPr/>
            </p:nvSpPr>
            <p:spPr>
              <a:xfrm>
                <a:off x="1414130" y="4304245"/>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6</a:t>
                </a:r>
              </a:p>
            </p:txBody>
          </p:sp>
          <p:sp>
            <p:nvSpPr>
              <p:cNvPr id="198" name="Rectangle 197">
                <a:extLst>
                  <a:ext uri="{FF2B5EF4-FFF2-40B4-BE49-F238E27FC236}">
                    <a16:creationId xmlns:a16="http://schemas.microsoft.com/office/drawing/2014/main" id="{2D1D8F3A-11DA-4594-40D2-CD0D15EC3FF5}"/>
                  </a:ext>
                </a:extLst>
              </p:cNvPr>
              <p:cNvSpPr/>
              <p:nvPr/>
            </p:nvSpPr>
            <p:spPr>
              <a:xfrm>
                <a:off x="1414130" y="4687017"/>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7</a:t>
                </a:r>
              </a:p>
            </p:txBody>
          </p:sp>
          <p:sp>
            <p:nvSpPr>
              <p:cNvPr id="199" name="Rectangle 198">
                <a:extLst>
                  <a:ext uri="{FF2B5EF4-FFF2-40B4-BE49-F238E27FC236}">
                    <a16:creationId xmlns:a16="http://schemas.microsoft.com/office/drawing/2014/main" id="{7DACB55F-EB4B-7125-7A0B-B65DF22A497E}"/>
                  </a:ext>
                </a:extLst>
              </p:cNvPr>
              <p:cNvSpPr/>
              <p:nvPr/>
            </p:nvSpPr>
            <p:spPr>
              <a:xfrm>
                <a:off x="1414130" y="5069789"/>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8</a:t>
                </a:r>
              </a:p>
            </p:txBody>
          </p:sp>
          <p:sp>
            <p:nvSpPr>
              <p:cNvPr id="200" name="Rectangle 199">
                <a:extLst>
                  <a:ext uri="{FF2B5EF4-FFF2-40B4-BE49-F238E27FC236}">
                    <a16:creationId xmlns:a16="http://schemas.microsoft.com/office/drawing/2014/main" id="{6D67018A-A16C-54EC-D003-F65808EEEE6F}"/>
                  </a:ext>
                </a:extLst>
              </p:cNvPr>
              <p:cNvSpPr/>
              <p:nvPr/>
            </p:nvSpPr>
            <p:spPr>
              <a:xfrm>
                <a:off x="1414130" y="5452561"/>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9</a:t>
                </a:r>
              </a:p>
            </p:txBody>
          </p:sp>
        </p:grpSp>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4C4213A2-DC73-B359-CFF1-3273503A112F}"/>
                    </a:ext>
                  </a:extLst>
                </p:cNvPr>
                <p:cNvSpPr txBox="1"/>
                <p:nvPr/>
              </p:nvSpPr>
              <p:spPr>
                <a:xfrm>
                  <a:off x="9726136" y="3827941"/>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726136" y="3827941"/>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E1FBC610-660D-6468-6CC3-669F365DBAE4}"/>
                    </a:ext>
                  </a:extLst>
                </p:cNvPr>
                <p:cNvSpPr txBox="1"/>
                <p:nvPr/>
              </p:nvSpPr>
              <p:spPr>
                <a:xfrm>
                  <a:off x="8562703" y="2370574"/>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62703" y="2370574"/>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8C0DE10D-3FA4-224B-C1A3-83215BAADBEC}"/>
                    </a:ext>
                  </a:extLst>
                </p:cNvPr>
                <p:cNvSpPr txBox="1"/>
                <p:nvPr/>
              </p:nvSpPr>
              <p:spPr>
                <a:xfrm>
                  <a:off x="10234495" y="2370574"/>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234495" y="2370574"/>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62703" y="5422823"/>
              <a:ext cx="1155403" cy="276999"/>
            </a:xfrm>
            <a:prstGeom prst="rect">
              <a:avLst/>
            </a:prstGeom>
            <a:noFill/>
          </p:spPr>
          <p:txBody>
            <a:bodyPr wrap="square" rtlCol="0" anchor="ctr">
              <a:spAutoFit/>
            </a:bodyPr>
            <a:lstStyle/>
            <a:p>
              <a:pPr algn="ctr"/>
              <a:r>
                <a:rPr lang="en-US" sz="1200" dirty="0">
                  <a:latin typeface="+mj-lt"/>
                </a:rPr>
                <a:t>(9, 4096)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232116" y="5428617"/>
              <a:ext cx="1155403" cy="276999"/>
            </a:xfrm>
            <a:prstGeom prst="rect">
              <a:avLst/>
            </a:prstGeom>
            <a:noFill/>
          </p:spPr>
          <p:txBody>
            <a:bodyPr wrap="square" rtlCol="0" anchor="ctr">
              <a:spAutoFit/>
            </a:bodyPr>
            <a:lstStyle/>
            <a:p>
              <a:pPr algn="ctr"/>
              <a:r>
                <a:rPr lang="en-US" sz="1200" dirty="0">
                  <a:latin typeface="+mj-lt"/>
                </a:rPr>
                <a:t>(9, 4096)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80035" y="5941856"/>
              <a:ext cx="2988733" cy="5532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578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during Next Token Prediction Task</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(1, 4096)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(4096, 1)</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(1, 1)</a:t>
            </a:r>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(1, 4096)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(1, 4096)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88A11B0C-137A-F02B-EE77-370D93EF025A}"/>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T=1</a:t>
            </a:r>
          </a:p>
        </p:txBody>
      </p:sp>
    </p:spTree>
    <p:extLst>
      <p:ext uri="{BB962C8B-B14F-4D97-AF65-F5344CB8AC3E}">
        <p14:creationId xmlns:p14="http://schemas.microsoft.com/office/powerpoint/2010/main" val="2140399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during Next Token Prediction Task</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1" name="Rectangle 10">
            <a:extLst>
              <a:ext uri="{FF2B5EF4-FFF2-40B4-BE49-F238E27FC236}">
                <a16:creationId xmlns:a16="http://schemas.microsoft.com/office/drawing/2014/main" id="{BCC8AF82-F65E-4122-8E31-96A74577471C}"/>
              </a:ext>
            </a:extLst>
          </p:cNvPr>
          <p:cNvSpPr/>
          <p:nvPr/>
        </p:nvSpPr>
        <p:spPr>
          <a:xfrm>
            <a:off x="1049940" y="3178181"/>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(2, 4096)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(4096, 2)</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57" name="Rectangle 56">
            <a:extLst>
              <a:ext uri="{FF2B5EF4-FFF2-40B4-BE49-F238E27FC236}">
                <a16:creationId xmlns:a16="http://schemas.microsoft.com/office/drawing/2014/main" id="{FFD28E3C-7AB1-CD73-0B8C-6C8FA5091659}"/>
              </a:ext>
            </a:extLst>
          </p:cNvPr>
          <p:cNvSpPr/>
          <p:nvPr/>
        </p:nvSpPr>
        <p:spPr>
          <a:xfrm>
            <a:off x="5755631"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C36A4FE-4195-6147-A64E-7F16EAF0516C}"/>
              </a:ext>
            </a:extLst>
          </p:cNvPr>
          <p:cNvSpPr/>
          <p:nvPr/>
        </p:nvSpPr>
        <p:spPr>
          <a:xfrm>
            <a:off x="5755631"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516349"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(2, 2)</a:t>
            </a:r>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82" name="Rectangle 181">
            <a:extLst>
              <a:ext uri="{FF2B5EF4-FFF2-40B4-BE49-F238E27FC236}">
                <a16:creationId xmlns:a16="http://schemas.microsoft.com/office/drawing/2014/main" id="{2D78912E-8D9D-4186-4002-057DE2D2E5A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p:sp>
        <p:nvSpPr>
          <p:cNvPr id="193" name="Rectangle 192">
            <a:extLst>
              <a:ext uri="{FF2B5EF4-FFF2-40B4-BE49-F238E27FC236}">
                <a16:creationId xmlns:a16="http://schemas.microsoft.com/office/drawing/2014/main" id="{D66CB560-3D04-7AD8-394A-A39D06F1D37E}"/>
              </a:ext>
            </a:extLst>
          </p:cNvPr>
          <p:cNvSpPr/>
          <p:nvPr/>
        </p:nvSpPr>
        <p:spPr>
          <a:xfrm>
            <a:off x="10191493" y="3173053"/>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(2, 4096)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(2, 4096)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T=2</a:t>
            </a:r>
          </a:p>
        </p:txBody>
      </p:sp>
    </p:spTree>
    <p:extLst>
      <p:ext uri="{BB962C8B-B14F-4D97-AF65-F5344CB8AC3E}">
        <p14:creationId xmlns:p14="http://schemas.microsoft.com/office/powerpoint/2010/main" val="2911629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Transformer vs Mistral</a:t>
            </a:r>
          </a:p>
        </p:txBody>
      </p:sp>
      <p:pic>
        <p:nvPicPr>
          <p:cNvPr id="2052" name="Picture 4" descr="Transformer Explained | Papers With Code">
            <a:extLst>
              <a:ext uri="{FF2B5EF4-FFF2-40B4-BE49-F238E27FC236}">
                <a16:creationId xmlns:a16="http://schemas.microsoft.com/office/drawing/2014/main" id="{8A356C6C-67F6-CBBA-72BA-2ADCD6C24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730" y="1500683"/>
            <a:ext cx="2959715" cy="43593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a system&#10;&#10;Description automatically generated">
            <a:extLst>
              <a:ext uri="{FF2B5EF4-FFF2-40B4-BE49-F238E27FC236}">
                <a16:creationId xmlns:a16="http://schemas.microsoft.com/office/drawing/2014/main" id="{FD9FC18E-0DED-FA2A-589E-C84627E5847D}"/>
              </a:ext>
            </a:extLst>
          </p:cNvPr>
          <p:cNvPicPr>
            <a:picLocks noChangeAspect="1"/>
          </p:cNvPicPr>
          <p:nvPr/>
        </p:nvPicPr>
        <p:blipFill>
          <a:blip r:embed="rId3"/>
          <a:stretch>
            <a:fillRect/>
          </a:stretch>
        </p:blipFill>
        <p:spPr>
          <a:xfrm>
            <a:off x="7301557" y="532882"/>
            <a:ext cx="3873124" cy="5412225"/>
          </a:xfrm>
          <a:prstGeom prst="rect">
            <a:avLst/>
          </a:prstGeom>
        </p:spPr>
      </p:pic>
      <p:sp>
        <p:nvSpPr>
          <p:cNvPr id="14" name="TextBox 13">
            <a:extLst>
              <a:ext uri="{FF2B5EF4-FFF2-40B4-BE49-F238E27FC236}">
                <a16:creationId xmlns:a16="http://schemas.microsoft.com/office/drawing/2014/main" id="{37EFC533-58DC-5A25-986A-90614695CCC0}"/>
              </a:ext>
            </a:extLst>
          </p:cNvPr>
          <p:cNvSpPr txBox="1"/>
          <p:nvPr/>
        </p:nvSpPr>
        <p:spPr>
          <a:xfrm>
            <a:off x="1930730" y="5945107"/>
            <a:ext cx="2959715" cy="646331"/>
          </a:xfrm>
          <a:prstGeom prst="rect">
            <a:avLst/>
          </a:prstGeom>
          <a:noFill/>
        </p:spPr>
        <p:txBody>
          <a:bodyPr wrap="square" rtlCol="0" anchor="ctr">
            <a:spAutoFit/>
          </a:bodyPr>
          <a:lstStyle/>
          <a:p>
            <a:pPr algn="ctr"/>
            <a:r>
              <a:rPr lang="en-US" b="1" dirty="0"/>
              <a:t>Transformer</a:t>
            </a:r>
            <a:br>
              <a:rPr lang="en-US" b="1" dirty="0"/>
            </a:br>
            <a:r>
              <a:rPr lang="en-US" dirty="0">
                <a:latin typeface="+mj-lt"/>
              </a:rPr>
              <a:t>(“Attention is all you need”)</a:t>
            </a:r>
          </a:p>
        </p:txBody>
      </p:sp>
      <p:sp>
        <p:nvSpPr>
          <p:cNvPr id="15" name="TextBox 14">
            <a:extLst>
              <a:ext uri="{FF2B5EF4-FFF2-40B4-BE49-F238E27FC236}">
                <a16:creationId xmlns:a16="http://schemas.microsoft.com/office/drawing/2014/main" id="{7D14C79E-4F05-C2E3-F84C-AB493B4D1FCE}"/>
              </a:ext>
            </a:extLst>
          </p:cNvPr>
          <p:cNvSpPr txBox="1"/>
          <p:nvPr/>
        </p:nvSpPr>
        <p:spPr>
          <a:xfrm>
            <a:off x="7122438" y="5945107"/>
            <a:ext cx="2959715" cy="369332"/>
          </a:xfrm>
          <a:prstGeom prst="rect">
            <a:avLst/>
          </a:prstGeom>
          <a:noFill/>
        </p:spPr>
        <p:txBody>
          <a:bodyPr wrap="square" rtlCol="0" anchor="ctr">
            <a:spAutoFit/>
          </a:bodyPr>
          <a:lstStyle/>
          <a:p>
            <a:pPr algn="ctr"/>
            <a:r>
              <a:rPr lang="en-US" b="1" dirty="0"/>
              <a:t>Mistral</a:t>
            </a:r>
            <a:endParaRPr lang="en-US" dirty="0">
              <a:latin typeface="+mj-lt"/>
            </a:endParaRPr>
          </a:p>
        </p:txBody>
      </p:sp>
    </p:spTree>
    <p:extLst>
      <p:ext uri="{BB962C8B-B14F-4D97-AF65-F5344CB8AC3E}">
        <p14:creationId xmlns:p14="http://schemas.microsoft.com/office/powerpoint/2010/main" val="2253484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during Next Token Prediction Task</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1" name="Rectangle 10">
            <a:extLst>
              <a:ext uri="{FF2B5EF4-FFF2-40B4-BE49-F238E27FC236}">
                <a16:creationId xmlns:a16="http://schemas.microsoft.com/office/drawing/2014/main" id="{BCC8AF82-F65E-4122-8E31-96A74577471C}"/>
              </a:ext>
            </a:extLst>
          </p:cNvPr>
          <p:cNvSpPr/>
          <p:nvPr/>
        </p:nvSpPr>
        <p:spPr>
          <a:xfrm>
            <a:off x="1049940" y="3178181"/>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2" name="Rectangle 11">
            <a:extLst>
              <a:ext uri="{FF2B5EF4-FFF2-40B4-BE49-F238E27FC236}">
                <a16:creationId xmlns:a16="http://schemas.microsoft.com/office/drawing/2014/main" id="{ACE13307-8EF8-5BEF-F5AE-86AF359C45C0}"/>
              </a:ext>
            </a:extLst>
          </p:cNvPr>
          <p:cNvSpPr/>
          <p:nvPr/>
        </p:nvSpPr>
        <p:spPr>
          <a:xfrm>
            <a:off x="1049940" y="343480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(3, 4096)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rot="16200000">
            <a:off x="276572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(4096, 3)</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57" name="Rectangle 56">
            <a:extLst>
              <a:ext uri="{FF2B5EF4-FFF2-40B4-BE49-F238E27FC236}">
                <a16:creationId xmlns:a16="http://schemas.microsoft.com/office/drawing/2014/main" id="{FFD28E3C-7AB1-CD73-0B8C-6C8FA5091659}"/>
              </a:ext>
            </a:extLst>
          </p:cNvPr>
          <p:cNvSpPr/>
          <p:nvPr/>
        </p:nvSpPr>
        <p:spPr>
          <a:xfrm>
            <a:off x="5755631"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685066D-5014-8C1A-BF6A-A291BDC029D2}"/>
              </a:ext>
            </a:extLst>
          </p:cNvPr>
          <p:cNvSpPr/>
          <p:nvPr/>
        </p:nvSpPr>
        <p:spPr>
          <a:xfrm>
            <a:off x="5994913" y="209607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C36A4FE-4195-6147-A64E-7F16EAF0516C}"/>
              </a:ext>
            </a:extLst>
          </p:cNvPr>
          <p:cNvSpPr/>
          <p:nvPr/>
        </p:nvSpPr>
        <p:spPr>
          <a:xfrm>
            <a:off x="5755631"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3400477-4886-A40D-938E-E214FDC46A18}"/>
              </a:ext>
            </a:extLst>
          </p:cNvPr>
          <p:cNvSpPr/>
          <p:nvPr/>
        </p:nvSpPr>
        <p:spPr>
          <a:xfrm>
            <a:off x="5994913" y="253720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516349"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3362485-0740-E7FC-221E-B47B4468AE3E}"/>
              </a:ext>
            </a:extLst>
          </p:cNvPr>
          <p:cNvSpPr/>
          <p:nvPr/>
        </p:nvSpPr>
        <p:spPr>
          <a:xfrm>
            <a:off x="5755631"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99F03BC-E84D-CD42-F66E-1E2A9A7C25DA}"/>
              </a:ext>
            </a:extLst>
          </p:cNvPr>
          <p:cNvSpPr/>
          <p:nvPr/>
        </p:nvSpPr>
        <p:spPr>
          <a:xfrm>
            <a:off x="5994913" y="297832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7AA32B3-46C8-9DCB-7828-420F2D01640B}"/>
              </a:ext>
            </a:extLst>
          </p:cNvPr>
          <p:cNvSpPr/>
          <p:nvPr/>
        </p:nvSpPr>
        <p:spPr>
          <a:xfrm>
            <a:off x="5516349"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(3, 3)</a:t>
            </a:r>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82" name="Rectangle 181">
            <a:extLst>
              <a:ext uri="{FF2B5EF4-FFF2-40B4-BE49-F238E27FC236}">
                <a16:creationId xmlns:a16="http://schemas.microsoft.com/office/drawing/2014/main" id="{2D78912E-8D9D-4186-4002-057DE2D2E5A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83" name="Rectangle 182">
            <a:extLst>
              <a:ext uri="{FF2B5EF4-FFF2-40B4-BE49-F238E27FC236}">
                <a16:creationId xmlns:a16="http://schemas.microsoft.com/office/drawing/2014/main" id="{F8C83ED4-A064-8A47-4125-EBB1E37E1087}"/>
              </a:ext>
            </a:extLst>
          </p:cNvPr>
          <p:cNvSpPr/>
          <p:nvPr/>
        </p:nvSpPr>
        <p:spPr>
          <a:xfrm>
            <a:off x="8522080" y="3429671"/>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p:sp>
        <p:nvSpPr>
          <p:cNvPr id="193" name="Rectangle 192">
            <a:extLst>
              <a:ext uri="{FF2B5EF4-FFF2-40B4-BE49-F238E27FC236}">
                <a16:creationId xmlns:a16="http://schemas.microsoft.com/office/drawing/2014/main" id="{D66CB560-3D04-7AD8-394A-A39D06F1D37E}"/>
              </a:ext>
            </a:extLst>
          </p:cNvPr>
          <p:cNvSpPr/>
          <p:nvPr/>
        </p:nvSpPr>
        <p:spPr>
          <a:xfrm>
            <a:off x="10191493" y="3173053"/>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p:sp>
        <p:nvSpPr>
          <p:cNvPr id="194" name="Rectangle 193">
            <a:extLst>
              <a:ext uri="{FF2B5EF4-FFF2-40B4-BE49-F238E27FC236}">
                <a16:creationId xmlns:a16="http://schemas.microsoft.com/office/drawing/2014/main" id="{D8C81F17-86AB-FCAB-EB4C-D152E7C61E6B}"/>
              </a:ext>
            </a:extLst>
          </p:cNvPr>
          <p:cNvSpPr/>
          <p:nvPr/>
        </p:nvSpPr>
        <p:spPr>
          <a:xfrm>
            <a:off x="10191493" y="3429674"/>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3</a:t>
            </a:r>
          </a:p>
        </p:txBody>
      </p:sp>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(3, 4096)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(3, 4096)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T=3</a:t>
            </a:r>
          </a:p>
        </p:txBody>
      </p:sp>
    </p:spTree>
    <p:extLst>
      <p:ext uri="{BB962C8B-B14F-4D97-AF65-F5344CB8AC3E}">
        <p14:creationId xmlns:p14="http://schemas.microsoft.com/office/powerpoint/2010/main" val="3892356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during Next Token Prediction Task</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1" name="Rectangle 10">
            <a:extLst>
              <a:ext uri="{FF2B5EF4-FFF2-40B4-BE49-F238E27FC236}">
                <a16:creationId xmlns:a16="http://schemas.microsoft.com/office/drawing/2014/main" id="{BCC8AF82-F65E-4122-8E31-96A74577471C}"/>
              </a:ext>
            </a:extLst>
          </p:cNvPr>
          <p:cNvSpPr/>
          <p:nvPr/>
        </p:nvSpPr>
        <p:spPr>
          <a:xfrm>
            <a:off x="1049940" y="3178181"/>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2" name="Rectangle 11">
            <a:extLst>
              <a:ext uri="{FF2B5EF4-FFF2-40B4-BE49-F238E27FC236}">
                <a16:creationId xmlns:a16="http://schemas.microsoft.com/office/drawing/2014/main" id="{ACE13307-8EF8-5BEF-F5AE-86AF359C45C0}"/>
              </a:ext>
            </a:extLst>
          </p:cNvPr>
          <p:cNvSpPr/>
          <p:nvPr/>
        </p:nvSpPr>
        <p:spPr>
          <a:xfrm>
            <a:off x="1049940" y="343480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3" name="Rectangle 12">
            <a:extLst>
              <a:ext uri="{FF2B5EF4-FFF2-40B4-BE49-F238E27FC236}">
                <a16:creationId xmlns:a16="http://schemas.microsoft.com/office/drawing/2014/main" id="{DA49D441-6756-D141-C410-F69FFD5CD018}"/>
              </a:ext>
            </a:extLst>
          </p:cNvPr>
          <p:cNvSpPr/>
          <p:nvPr/>
        </p:nvSpPr>
        <p:spPr>
          <a:xfrm>
            <a:off x="1049940" y="369142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(4, 4096)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rot="16200000">
            <a:off x="276572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48" name="Rectangle 47">
            <a:extLst>
              <a:ext uri="{FF2B5EF4-FFF2-40B4-BE49-F238E27FC236}">
                <a16:creationId xmlns:a16="http://schemas.microsoft.com/office/drawing/2014/main" id="{597C0500-9E1C-6CC0-6B36-FF26429B9EB5}"/>
              </a:ext>
            </a:extLst>
          </p:cNvPr>
          <p:cNvSpPr/>
          <p:nvPr/>
        </p:nvSpPr>
        <p:spPr>
          <a:xfrm rot="16200000">
            <a:off x="3022347"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(4096, 4)</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57" name="Rectangle 56">
            <a:extLst>
              <a:ext uri="{FF2B5EF4-FFF2-40B4-BE49-F238E27FC236}">
                <a16:creationId xmlns:a16="http://schemas.microsoft.com/office/drawing/2014/main" id="{FFD28E3C-7AB1-CD73-0B8C-6C8FA5091659}"/>
              </a:ext>
            </a:extLst>
          </p:cNvPr>
          <p:cNvSpPr/>
          <p:nvPr/>
        </p:nvSpPr>
        <p:spPr>
          <a:xfrm>
            <a:off x="5755631"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685066D-5014-8C1A-BF6A-A291BDC029D2}"/>
              </a:ext>
            </a:extLst>
          </p:cNvPr>
          <p:cNvSpPr/>
          <p:nvPr/>
        </p:nvSpPr>
        <p:spPr>
          <a:xfrm>
            <a:off x="5994913" y="209607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A18DA65-C205-736C-C0FC-D4C3AA5D1796}"/>
              </a:ext>
            </a:extLst>
          </p:cNvPr>
          <p:cNvSpPr/>
          <p:nvPr/>
        </p:nvSpPr>
        <p:spPr>
          <a:xfrm>
            <a:off x="6234195" y="209607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C36A4FE-4195-6147-A64E-7F16EAF0516C}"/>
              </a:ext>
            </a:extLst>
          </p:cNvPr>
          <p:cNvSpPr/>
          <p:nvPr/>
        </p:nvSpPr>
        <p:spPr>
          <a:xfrm>
            <a:off x="5755631"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3400477-4886-A40D-938E-E214FDC46A18}"/>
              </a:ext>
            </a:extLst>
          </p:cNvPr>
          <p:cNvSpPr/>
          <p:nvPr/>
        </p:nvSpPr>
        <p:spPr>
          <a:xfrm>
            <a:off x="5994913" y="253720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A26AF60-C463-EB9C-B5EA-4566462CC7F8}"/>
              </a:ext>
            </a:extLst>
          </p:cNvPr>
          <p:cNvSpPr/>
          <p:nvPr/>
        </p:nvSpPr>
        <p:spPr>
          <a:xfrm>
            <a:off x="6234195" y="253720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516349"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3362485-0740-E7FC-221E-B47B4468AE3E}"/>
              </a:ext>
            </a:extLst>
          </p:cNvPr>
          <p:cNvSpPr/>
          <p:nvPr/>
        </p:nvSpPr>
        <p:spPr>
          <a:xfrm>
            <a:off x="5755631"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99F03BC-E84D-CD42-F66E-1E2A9A7C25DA}"/>
              </a:ext>
            </a:extLst>
          </p:cNvPr>
          <p:cNvSpPr/>
          <p:nvPr/>
        </p:nvSpPr>
        <p:spPr>
          <a:xfrm>
            <a:off x="5994913" y="297832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ED5882E-9726-3BB2-FAEC-748467E2B7E9}"/>
              </a:ext>
            </a:extLst>
          </p:cNvPr>
          <p:cNvSpPr/>
          <p:nvPr/>
        </p:nvSpPr>
        <p:spPr>
          <a:xfrm>
            <a:off x="6234195" y="29783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7AA32B3-46C8-9DCB-7828-420F2D01640B}"/>
              </a:ext>
            </a:extLst>
          </p:cNvPr>
          <p:cNvSpPr/>
          <p:nvPr/>
        </p:nvSpPr>
        <p:spPr>
          <a:xfrm>
            <a:off x="5516349"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E5E6B44-1060-04CA-E0F0-8CD9E121F479}"/>
              </a:ext>
            </a:extLst>
          </p:cNvPr>
          <p:cNvSpPr/>
          <p:nvPr/>
        </p:nvSpPr>
        <p:spPr>
          <a:xfrm>
            <a:off x="5755631"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9E090C-2919-1C24-A331-F2046880F284}"/>
              </a:ext>
            </a:extLst>
          </p:cNvPr>
          <p:cNvSpPr/>
          <p:nvPr/>
        </p:nvSpPr>
        <p:spPr>
          <a:xfrm>
            <a:off x="5994913" y="341944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D29CC9F7-6515-25CA-E324-4038008924DA}"/>
              </a:ext>
            </a:extLst>
          </p:cNvPr>
          <p:cNvSpPr/>
          <p:nvPr/>
        </p:nvSpPr>
        <p:spPr>
          <a:xfrm>
            <a:off x="6234195" y="341944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E0010C9-2881-F541-0F41-26F320A01910}"/>
              </a:ext>
            </a:extLst>
          </p:cNvPr>
          <p:cNvSpPr/>
          <p:nvPr/>
        </p:nvSpPr>
        <p:spPr>
          <a:xfrm>
            <a:off x="5516349"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(4, 4)</a:t>
            </a:r>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82" name="Rectangle 181">
            <a:extLst>
              <a:ext uri="{FF2B5EF4-FFF2-40B4-BE49-F238E27FC236}">
                <a16:creationId xmlns:a16="http://schemas.microsoft.com/office/drawing/2014/main" id="{2D78912E-8D9D-4186-4002-057DE2D2E5A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83" name="Rectangle 182">
            <a:extLst>
              <a:ext uri="{FF2B5EF4-FFF2-40B4-BE49-F238E27FC236}">
                <a16:creationId xmlns:a16="http://schemas.microsoft.com/office/drawing/2014/main" id="{F8C83ED4-A064-8A47-4125-EBB1E37E1087}"/>
              </a:ext>
            </a:extLst>
          </p:cNvPr>
          <p:cNvSpPr/>
          <p:nvPr/>
        </p:nvSpPr>
        <p:spPr>
          <a:xfrm>
            <a:off x="8522080" y="3429671"/>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84" name="Rectangle 183">
            <a:extLst>
              <a:ext uri="{FF2B5EF4-FFF2-40B4-BE49-F238E27FC236}">
                <a16:creationId xmlns:a16="http://schemas.microsoft.com/office/drawing/2014/main" id="{CFD8F9F2-9EB8-10EC-FC1B-64F3949C3CE8}"/>
              </a:ext>
            </a:extLst>
          </p:cNvPr>
          <p:cNvSpPr/>
          <p:nvPr/>
        </p:nvSpPr>
        <p:spPr>
          <a:xfrm>
            <a:off x="8522080" y="3686292"/>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p:sp>
        <p:nvSpPr>
          <p:cNvPr id="193" name="Rectangle 192">
            <a:extLst>
              <a:ext uri="{FF2B5EF4-FFF2-40B4-BE49-F238E27FC236}">
                <a16:creationId xmlns:a16="http://schemas.microsoft.com/office/drawing/2014/main" id="{D66CB560-3D04-7AD8-394A-A39D06F1D37E}"/>
              </a:ext>
            </a:extLst>
          </p:cNvPr>
          <p:cNvSpPr/>
          <p:nvPr/>
        </p:nvSpPr>
        <p:spPr>
          <a:xfrm>
            <a:off x="10191493" y="3173053"/>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p:sp>
        <p:nvSpPr>
          <p:cNvPr id="194" name="Rectangle 193">
            <a:extLst>
              <a:ext uri="{FF2B5EF4-FFF2-40B4-BE49-F238E27FC236}">
                <a16:creationId xmlns:a16="http://schemas.microsoft.com/office/drawing/2014/main" id="{D8C81F17-86AB-FCAB-EB4C-D152E7C61E6B}"/>
              </a:ext>
            </a:extLst>
          </p:cNvPr>
          <p:cNvSpPr/>
          <p:nvPr/>
        </p:nvSpPr>
        <p:spPr>
          <a:xfrm>
            <a:off x="10191493" y="3429674"/>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3</a:t>
            </a:r>
          </a:p>
        </p:txBody>
      </p:sp>
      <p:sp>
        <p:nvSpPr>
          <p:cNvPr id="195" name="Rectangle 194">
            <a:extLst>
              <a:ext uri="{FF2B5EF4-FFF2-40B4-BE49-F238E27FC236}">
                <a16:creationId xmlns:a16="http://schemas.microsoft.com/office/drawing/2014/main" id="{8B89AF5A-467A-4FC5-C315-F73D8EE41F53}"/>
              </a:ext>
            </a:extLst>
          </p:cNvPr>
          <p:cNvSpPr/>
          <p:nvPr/>
        </p:nvSpPr>
        <p:spPr>
          <a:xfrm>
            <a:off x="10191493" y="3686295"/>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4</a:t>
            </a:r>
          </a:p>
        </p:txBody>
      </p:sp>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(4, 4096)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(4, 4096)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T=4</a:t>
            </a:r>
          </a:p>
        </p:txBody>
      </p:sp>
    </p:spTree>
    <p:extLst>
      <p:ext uri="{BB962C8B-B14F-4D97-AF65-F5344CB8AC3E}">
        <p14:creationId xmlns:p14="http://schemas.microsoft.com/office/powerpoint/2010/main" val="2977563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1" name="Rectangle 10">
            <a:extLst>
              <a:ext uri="{FF2B5EF4-FFF2-40B4-BE49-F238E27FC236}">
                <a16:creationId xmlns:a16="http://schemas.microsoft.com/office/drawing/2014/main" id="{BCC8AF82-F65E-4122-8E31-96A74577471C}"/>
              </a:ext>
            </a:extLst>
          </p:cNvPr>
          <p:cNvSpPr/>
          <p:nvPr/>
        </p:nvSpPr>
        <p:spPr>
          <a:xfrm>
            <a:off x="1049940" y="3178181"/>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2" name="Rectangle 11">
            <a:extLst>
              <a:ext uri="{FF2B5EF4-FFF2-40B4-BE49-F238E27FC236}">
                <a16:creationId xmlns:a16="http://schemas.microsoft.com/office/drawing/2014/main" id="{ACE13307-8EF8-5BEF-F5AE-86AF359C45C0}"/>
              </a:ext>
            </a:extLst>
          </p:cNvPr>
          <p:cNvSpPr/>
          <p:nvPr/>
        </p:nvSpPr>
        <p:spPr>
          <a:xfrm>
            <a:off x="1049940" y="343480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3" name="Rectangle 12">
            <a:extLst>
              <a:ext uri="{FF2B5EF4-FFF2-40B4-BE49-F238E27FC236}">
                <a16:creationId xmlns:a16="http://schemas.microsoft.com/office/drawing/2014/main" id="{DA49D441-6756-D141-C410-F69FFD5CD018}"/>
              </a:ext>
            </a:extLst>
          </p:cNvPr>
          <p:cNvSpPr/>
          <p:nvPr/>
        </p:nvSpPr>
        <p:spPr>
          <a:xfrm>
            <a:off x="1049940" y="369142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(4, 4096)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rot="16200000">
            <a:off x="276572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48" name="Rectangle 47">
            <a:extLst>
              <a:ext uri="{FF2B5EF4-FFF2-40B4-BE49-F238E27FC236}">
                <a16:creationId xmlns:a16="http://schemas.microsoft.com/office/drawing/2014/main" id="{597C0500-9E1C-6CC0-6B36-FF26429B9EB5}"/>
              </a:ext>
            </a:extLst>
          </p:cNvPr>
          <p:cNvSpPr/>
          <p:nvPr/>
        </p:nvSpPr>
        <p:spPr>
          <a:xfrm rot="16200000">
            <a:off x="3022347"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(4096, 4)</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57" name="Rectangle 56">
            <a:extLst>
              <a:ext uri="{FF2B5EF4-FFF2-40B4-BE49-F238E27FC236}">
                <a16:creationId xmlns:a16="http://schemas.microsoft.com/office/drawing/2014/main" id="{FFD28E3C-7AB1-CD73-0B8C-6C8FA5091659}"/>
              </a:ext>
            </a:extLst>
          </p:cNvPr>
          <p:cNvSpPr/>
          <p:nvPr/>
        </p:nvSpPr>
        <p:spPr>
          <a:xfrm>
            <a:off x="5755631" y="2096077"/>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685066D-5014-8C1A-BF6A-A291BDC029D2}"/>
              </a:ext>
            </a:extLst>
          </p:cNvPr>
          <p:cNvSpPr/>
          <p:nvPr/>
        </p:nvSpPr>
        <p:spPr>
          <a:xfrm>
            <a:off x="5994913" y="2096075"/>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A18DA65-C205-736C-C0FC-D4C3AA5D1796}"/>
              </a:ext>
            </a:extLst>
          </p:cNvPr>
          <p:cNvSpPr/>
          <p:nvPr/>
        </p:nvSpPr>
        <p:spPr>
          <a:xfrm>
            <a:off x="6234195" y="2096076"/>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C36A4FE-4195-6147-A64E-7F16EAF0516C}"/>
              </a:ext>
            </a:extLst>
          </p:cNvPr>
          <p:cNvSpPr/>
          <p:nvPr/>
        </p:nvSpPr>
        <p:spPr>
          <a:xfrm>
            <a:off x="5755631" y="2537202"/>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3400477-4886-A40D-938E-E214FDC46A18}"/>
              </a:ext>
            </a:extLst>
          </p:cNvPr>
          <p:cNvSpPr/>
          <p:nvPr/>
        </p:nvSpPr>
        <p:spPr>
          <a:xfrm>
            <a:off x="5994913" y="2537200"/>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A26AF60-C463-EB9C-B5EA-4566462CC7F8}"/>
              </a:ext>
            </a:extLst>
          </p:cNvPr>
          <p:cNvSpPr/>
          <p:nvPr/>
        </p:nvSpPr>
        <p:spPr>
          <a:xfrm>
            <a:off x="6234195" y="2537201"/>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516349" y="2537202"/>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3362485-0740-E7FC-221E-B47B4468AE3E}"/>
              </a:ext>
            </a:extLst>
          </p:cNvPr>
          <p:cNvSpPr/>
          <p:nvPr/>
        </p:nvSpPr>
        <p:spPr>
          <a:xfrm>
            <a:off x="5755631" y="2978323"/>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99F03BC-E84D-CD42-F66E-1E2A9A7C25DA}"/>
              </a:ext>
            </a:extLst>
          </p:cNvPr>
          <p:cNvSpPr/>
          <p:nvPr/>
        </p:nvSpPr>
        <p:spPr>
          <a:xfrm>
            <a:off x="5994913" y="2978321"/>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ED5882E-9726-3BB2-FAEC-748467E2B7E9}"/>
              </a:ext>
            </a:extLst>
          </p:cNvPr>
          <p:cNvSpPr/>
          <p:nvPr/>
        </p:nvSpPr>
        <p:spPr>
          <a:xfrm>
            <a:off x="6234195" y="2978322"/>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7AA32B3-46C8-9DCB-7828-420F2D01640B}"/>
              </a:ext>
            </a:extLst>
          </p:cNvPr>
          <p:cNvSpPr/>
          <p:nvPr/>
        </p:nvSpPr>
        <p:spPr>
          <a:xfrm>
            <a:off x="5516349" y="2978323"/>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E5E6B44-1060-04CA-E0F0-8CD9E121F479}"/>
              </a:ext>
            </a:extLst>
          </p:cNvPr>
          <p:cNvSpPr/>
          <p:nvPr/>
        </p:nvSpPr>
        <p:spPr>
          <a:xfrm>
            <a:off x="5755631"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9E090C-2919-1C24-A331-F2046880F284}"/>
              </a:ext>
            </a:extLst>
          </p:cNvPr>
          <p:cNvSpPr/>
          <p:nvPr/>
        </p:nvSpPr>
        <p:spPr>
          <a:xfrm>
            <a:off x="5994913" y="341944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D29CC9F7-6515-25CA-E324-4038008924DA}"/>
              </a:ext>
            </a:extLst>
          </p:cNvPr>
          <p:cNvSpPr/>
          <p:nvPr/>
        </p:nvSpPr>
        <p:spPr>
          <a:xfrm>
            <a:off x="6234195" y="341944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E0010C9-2881-F541-0F41-26F320A01910}"/>
              </a:ext>
            </a:extLst>
          </p:cNvPr>
          <p:cNvSpPr/>
          <p:nvPr/>
        </p:nvSpPr>
        <p:spPr>
          <a:xfrm>
            <a:off x="5516349"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(4, 4)</a:t>
            </a:r>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82" name="Rectangle 181">
            <a:extLst>
              <a:ext uri="{FF2B5EF4-FFF2-40B4-BE49-F238E27FC236}">
                <a16:creationId xmlns:a16="http://schemas.microsoft.com/office/drawing/2014/main" id="{2D78912E-8D9D-4186-4002-057DE2D2E5A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83" name="Rectangle 182">
            <a:extLst>
              <a:ext uri="{FF2B5EF4-FFF2-40B4-BE49-F238E27FC236}">
                <a16:creationId xmlns:a16="http://schemas.microsoft.com/office/drawing/2014/main" id="{F8C83ED4-A064-8A47-4125-EBB1E37E1087}"/>
              </a:ext>
            </a:extLst>
          </p:cNvPr>
          <p:cNvSpPr/>
          <p:nvPr/>
        </p:nvSpPr>
        <p:spPr>
          <a:xfrm>
            <a:off x="8522080" y="3429671"/>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84" name="Rectangle 183">
            <a:extLst>
              <a:ext uri="{FF2B5EF4-FFF2-40B4-BE49-F238E27FC236}">
                <a16:creationId xmlns:a16="http://schemas.microsoft.com/office/drawing/2014/main" id="{CFD8F9F2-9EB8-10EC-FC1B-64F3949C3CE8}"/>
              </a:ext>
            </a:extLst>
          </p:cNvPr>
          <p:cNvSpPr/>
          <p:nvPr/>
        </p:nvSpPr>
        <p:spPr>
          <a:xfrm>
            <a:off x="8522080" y="3686292"/>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(4, 4096)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(4, 4096)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T=4</a:t>
            </a:r>
          </a:p>
        </p:txBody>
      </p:sp>
      <p:sp>
        <p:nvSpPr>
          <p:cNvPr id="8" name="TextBox 7">
            <a:extLst>
              <a:ext uri="{FF2B5EF4-FFF2-40B4-BE49-F238E27FC236}">
                <a16:creationId xmlns:a16="http://schemas.microsoft.com/office/drawing/2014/main" id="{51BEA0B2-C49B-FFF0-EC41-643048F9647A}"/>
              </a:ext>
            </a:extLst>
          </p:cNvPr>
          <p:cNvSpPr txBox="1"/>
          <p:nvPr/>
        </p:nvSpPr>
        <p:spPr>
          <a:xfrm>
            <a:off x="1458372" y="484775"/>
            <a:ext cx="2975998" cy="461665"/>
          </a:xfrm>
          <a:prstGeom prst="rect">
            <a:avLst/>
          </a:prstGeom>
          <a:noFill/>
        </p:spPr>
        <p:txBody>
          <a:bodyPr wrap="square" rtlCol="0" anchor="ctr">
            <a:spAutoFit/>
          </a:bodyPr>
          <a:lstStyle/>
          <a:p>
            <a:pPr algn="ctr"/>
            <a:r>
              <a:rPr lang="en-US" sz="1200" dirty="0">
                <a:latin typeface="+mj-lt"/>
              </a:rPr>
              <a:t>1. We already computed these dot products in the previous steps. </a:t>
            </a:r>
            <a:r>
              <a:rPr lang="en-US" sz="1200" b="1" dirty="0"/>
              <a:t>Can we cache them?</a:t>
            </a:r>
          </a:p>
        </p:txBody>
      </p:sp>
      <p:cxnSp>
        <p:nvCxnSpPr>
          <p:cNvPr id="10" name="Straight Arrow Connector 9">
            <a:extLst>
              <a:ext uri="{FF2B5EF4-FFF2-40B4-BE49-F238E27FC236}">
                <a16:creationId xmlns:a16="http://schemas.microsoft.com/office/drawing/2014/main" id="{61701B74-398D-F878-E4F3-0FE587E12C21}"/>
              </a:ext>
            </a:extLst>
          </p:cNvPr>
          <p:cNvCxnSpPr>
            <a:stCxn id="8" idx="2"/>
          </p:cNvCxnSpPr>
          <p:nvPr/>
        </p:nvCxnSpPr>
        <p:spPr>
          <a:xfrm>
            <a:off x="2946371" y="946440"/>
            <a:ext cx="2476021" cy="1357848"/>
          </a:xfrm>
          <a:prstGeom prst="straightConnector1">
            <a:avLst/>
          </a:prstGeom>
          <a:ln w="63500">
            <a:solidFill>
              <a:srgbClr val="B898D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0E22859-806B-FB30-A3B5-B83B0C853A3E}"/>
              </a:ext>
            </a:extLst>
          </p:cNvPr>
          <p:cNvSpPr txBox="1"/>
          <p:nvPr/>
        </p:nvSpPr>
        <p:spPr>
          <a:xfrm>
            <a:off x="6279994" y="480494"/>
            <a:ext cx="4217318" cy="461665"/>
          </a:xfrm>
          <a:prstGeom prst="rect">
            <a:avLst/>
          </a:prstGeom>
          <a:noFill/>
        </p:spPr>
        <p:txBody>
          <a:bodyPr wrap="square" rtlCol="0" anchor="ctr">
            <a:spAutoFit/>
          </a:bodyPr>
          <a:lstStyle/>
          <a:p>
            <a:pPr algn="ctr"/>
            <a:r>
              <a:rPr lang="en-US" sz="1200" dirty="0">
                <a:latin typeface="+mj-lt"/>
              </a:rPr>
              <a:t>2. Since the model is causal, </a:t>
            </a:r>
            <a:r>
              <a:rPr lang="en-US" sz="1200" b="1" dirty="0"/>
              <a:t>we don’t care about the attention of a token with its successors</a:t>
            </a:r>
            <a:r>
              <a:rPr lang="en-US" sz="1200" dirty="0">
                <a:latin typeface="+mj-lt"/>
              </a:rPr>
              <a:t>, but only with the tokens before it.</a:t>
            </a:r>
            <a:endParaRPr lang="en-US" sz="1200" b="1" dirty="0"/>
          </a:p>
        </p:txBody>
      </p:sp>
      <p:cxnSp>
        <p:nvCxnSpPr>
          <p:cNvPr id="15" name="Straight Arrow Connector 14">
            <a:extLst>
              <a:ext uri="{FF2B5EF4-FFF2-40B4-BE49-F238E27FC236}">
                <a16:creationId xmlns:a16="http://schemas.microsoft.com/office/drawing/2014/main" id="{90DD9C58-A249-6A6B-1B9D-A5108A448133}"/>
              </a:ext>
            </a:extLst>
          </p:cNvPr>
          <p:cNvCxnSpPr>
            <a:cxnSpLocks/>
            <a:stCxn id="14" idx="2"/>
          </p:cNvCxnSpPr>
          <p:nvPr/>
        </p:nvCxnSpPr>
        <p:spPr>
          <a:xfrm flipH="1">
            <a:off x="6567434" y="942159"/>
            <a:ext cx="1821219" cy="1374479"/>
          </a:xfrm>
          <a:prstGeom prst="straightConnector1">
            <a:avLst/>
          </a:prstGeom>
          <a:ln w="63500">
            <a:solidFill>
              <a:srgbClr val="9C6FBE"/>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2ACD117-BF42-E8D9-F55E-189DC71D1126}"/>
              </a:ext>
            </a:extLst>
          </p:cNvPr>
          <p:cNvSpPr/>
          <p:nvPr/>
        </p:nvSpPr>
        <p:spPr>
          <a:xfrm>
            <a:off x="10191493" y="3172379"/>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p:cxnSp>
        <p:nvCxnSpPr>
          <p:cNvPr id="38" name="Straight Connector 37">
            <a:extLst>
              <a:ext uri="{FF2B5EF4-FFF2-40B4-BE49-F238E27FC236}">
                <a16:creationId xmlns:a16="http://schemas.microsoft.com/office/drawing/2014/main" id="{47792CCF-C609-2E94-CD1E-58F36E0E9101}"/>
              </a:ext>
            </a:extLst>
          </p:cNvPr>
          <p:cNvCxnSpPr>
            <a:cxnSpLocks/>
          </p:cNvCxnSpPr>
          <p:nvPr/>
        </p:nvCxnSpPr>
        <p:spPr>
          <a:xfrm>
            <a:off x="10191489" y="3172376"/>
            <a:ext cx="1155600" cy="25107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4649A728-A60E-CBBB-A575-3468CE4FF053}"/>
              </a:ext>
            </a:extLst>
          </p:cNvPr>
          <p:cNvSpPr/>
          <p:nvPr/>
        </p:nvSpPr>
        <p:spPr>
          <a:xfrm>
            <a:off x="10191492" y="3430345"/>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3</a:t>
            </a:r>
          </a:p>
        </p:txBody>
      </p:sp>
      <p:cxnSp>
        <p:nvCxnSpPr>
          <p:cNvPr id="41" name="Straight Connector 40">
            <a:extLst>
              <a:ext uri="{FF2B5EF4-FFF2-40B4-BE49-F238E27FC236}">
                <a16:creationId xmlns:a16="http://schemas.microsoft.com/office/drawing/2014/main" id="{EE45000A-689E-FCC3-B664-4F9D21EBFE36}"/>
              </a:ext>
            </a:extLst>
          </p:cNvPr>
          <p:cNvCxnSpPr>
            <a:cxnSpLocks/>
          </p:cNvCxnSpPr>
          <p:nvPr/>
        </p:nvCxnSpPr>
        <p:spPr>
          <a:xfrm>
            <a:off x="10191488" y="3430342"/>
            <a:ext cx="1155600" cy="25107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31403A44-E697-3D44-1FBF-0BA83932DD9D}"/>
              </a:ext>
            </a:extLst>
          </p:cNvPr>
          <p:cNvSpPr/>
          <p:nvPr/>
        </p:nvSpPr>
        <p:spPr>
          <a:xfrm>
            <a:off x="10191492" y="368629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4</a:t>
            </a:r>
          </a:p>
        </p:txBody>
      </p:sp>
      <p:sp>
        <p:nvSpPr>
          <p:cNvPr id="50" name="TextBox 49">
            <a:extLst>
              <a:ext uri="{FF2B5EF4-FFF2-40B4-BE49-F238E27FC236}">
                <a16:creationId xmlns:a16="http://schemas.microsoft.com/office/drawing/2014/main" id="{ACF65D1A-5BBF-7E04-EE41-C90996183D92}"/>
              </a:ext>
            </a:extLst>
          </p:cNvPr>
          <p:cNvSpPr txBox="1"/>
          <p:nvPr/>
        </p:nvSpPr>
        <p:spPr>
          <a:xfrm>
            <a:off x="8088173" y="1307439"/>
            <a:ext cx="3892986" cy="461665"/>
          </a:xfrm>
          <a:prstGeom prst="rect">
            <a:avLst/>
          </a:prstGeom>
          <a:noFill/>
        </p:spPr>
        <p:txBody>
          <a:bodyPr wrap="square" rtlCol="0" anchor="ctr">
            <a:spAutoFit/>
          </a:bodyPr>
          <a:lstStyle/>
          <a:p>
            <a:pPr algn="ctr"/>
            <a:r>
              <a:rPr lang="en-US" sz="1200" dirty="0">
                <a:latin typeface="+mj-lt"/>
              </a:rPr>
              <a:t>3. </a:t>
            </a:r>
            <a:r>
              <a:rPr lang="en-US" sz="1200" b="1" dirty="0"/>
              <a:t>We don’t care about these</a:t>
            </a:r>
            <a:r>
              <a:rPr lang="en-US" sz="1200" dirty="0">
                <a:latin typeface="+mj-lt"/>
              </a:rPr>
              <a:t>, as we want to predict the next token and we have already predicted the previous ones.</a:t>
            </a:r>
            <a:endParaRPr lang="en-US" sz="1200" b="1" dirty="0"/>
          </a:p>
        </p:txBody>
      </p:sp>
      <p:cxnSp>
        <p:nvCxnSpPr>
          <p:cNvPr id="51" name="Straight Arrow Connector 50">
            <a:extLst>
              <a:ext uri="{FF2B5EF4-FFF2-40B4-BE49-F238E27FC236}">
                <a16:creationId xmlns:a16="http://schemas.microsoft.com/office/drawing/2014/main" id="{5D1F74B1-C320-1F10-DF64-9C7C1CFB57A9}"/>
              </a:ext>
            </a:extLst>
          </p:cNvPr>
          <p:cNvCxnSpPr>
            <a:cxnSpLocks/>
            <a:stCxn id="50" idx="2"/>
          </p:cNvCxnSpPr>
          <p:nvPr/>
        </p:nvCxnSpPr>
        <p:spPr>
          <a:xfrm>
            <a:off x="10034666" y="1769104"/>
            <a:ext cx="156823" cy="1049666"/>
          </a:xfrm>
          <a:prstGeom prst="straightConnector1">
            <a:avLst/>
          </a:prstGeom>
          <a:ln w="63500">
            <a:solidFill>
              <a:srgbClr val="FFB996"/>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0D066A4-4A23-9D66-5A7C-8A8347EB4F94}"/>
              </a:ext>
            </a:extLst>
          </p:cNvPr>
          <p:cNvSpPr txBox="1"/>
          <p:nvPr/>
        </p:nvSpPr>
        <p:spPr>
          <a:xfrm>
            <a:off x="5755631" y="4862961"/>
            <a:ext cx="1885490" cy="461665"/>
          </a:xfrm>
          <a:prstGeom prst="rect">
            <a:avLst/>
          </a:prstGeom>
          <a:noFill/>
        </p:spPr>
        <p:txBody>
          <a:bodyPr wrap="square" rtlCol="0" anchor="ctr">
            <a:spAutoFit/>
          </a:bodyPr>
          <a:lstStyle/>
          <a:p>
            <a:pPr algn="ctr"/>
            <a:r>
              <a:rPr lang="en-US" sz="1200" dirty="0">
                <a:latin typeface="+mj-lt"/>
              </a:rPr>
              <a:t>4. </a:t>
            </a:r>
            <a:r>
              <a:rPr lang="en-US" sz="1200" b="1" dirty="0"/>
              <a:t>We are only interested in this last row!</a:t>
            </a:r>
          </a:p>
        </p:txBody>
      </p:sp>
      <p:cxnSp>
        <p:nvCxnSpPr>
          <p:cNvPr id="62" name="Straight Arrow Connector 61">
            <a:extLst>
              <a:ext uri="{FF2B5EF4-FFF2-40B4-BE49-F238E27FC236}">
                <a16:creationId xmlns:a16="http://schemas.microsoft.com/office/drawing/2014/main" id="{B4B20AE4-F0C1-1E26-AED2-08AC9865E102}"/>
              </a:ext>
            </a:extLst>
          </p:cNvPr>
          <p:cNvCxnSpPr>
            <a:cxnSpLocks/>
            <a:stCxn id="61" idx="0"/>
          </p:cNvCxnSpPr>
          <p:nvPr/>
        </p:nvCxnSpPr>
        <p:spPr>
          <a:xfrm flipH="1" flipV="1">
            <a:off x="6015416" y="3942913"/>
            <a:ext cx="682960" cy="920048"/>
          </a:xfrm>
          <a:prstGeom prst="straightConnector1">
            <a:avLst/>
          </a:prstGeom>
          <a:ln w="63500">
            <a:solidFill>
              <a:srgbClr val="EEC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698495-4ED0-692B-FF38-DDB6BFC3D832}"/>
              </a:ext>
            </a:extLst>
          </p:cNvPr>
          <p:cNvCxnSpPr>
            <a:cxnSpLocks/>
          </p:cNvCxnSpPr>
          <p:nvPr/>
        </p:nvCxnSpPr>
        <p:spPr>
          <a:xfrm>
            <a:off x="10191489" y="2916429"/>
            <a:ext cx="1155600" cy="25107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EC4ED1A-2018-13AC-F8E7-B57B47CD6774}"/>
              </a:ext>
            </a:extLst>
          </p:cNvPr>
          <p:cNvCxnSpPr>
            <a:cxnSpLocks/>
          </p:cNvCxnSpPr>
          <p:nvPr/>
        </p:nvCxnSpPr>
        <p:spPr>
          <a:xfrm flipV="1">
            <a:off x="10191488" y="2922779"/>
            <a:ext cx="1155601" cy="24472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09F7604-C3A4-A247-1869-C5988E199B3F}"/>
              </a:ext>
            </a:extLst>
          </p:cNvPr>
          <p:cNvCxnSpPr>
            <a:cxnSpLocks/>
          </p:cNvCxnSpPr>
          <p:nvPr/>
        </p:nvCxnSpPr>
        <p:spPr>
          <a:xfrm flipV="1">
            <a:off x="10191489" y="3178726"/>
            <a:ext cx="1155600" cy="25540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0DE1085-F0A7-3CE1-BA5A-A4BB43C8EAFE}"/>
              </a:ext>
            </a:extLst>
          </p:cNvPr>
          <p:cNvCxnSpPr>
            <a:cxnSpLocks/>
          </p:cNvCxnSpPr>
          <p:nvPr/>
        </p:nvCxnSpPr>
        <p:spPr>
          <a:xfrm flipV="1">
            <a:off x="10191488" y="3434128"/>
            <a:ext cx="1155407" cy="247286"/>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8758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03C95A-44B8-BF9B-A5EE-1FDAEDCABB6A}"/>
              </a:ext>
            </a:extLst>
          </p:cNvPr>
          <p:cNvPicPr>
            <a:picLocks noChangeAspect="1"/>
          </p:cNvPicPr>
          <p:nvPr/>
        </p:nvPicPr>
        <p:blipFill>
          <a:blip r:embed="rId2"/>
          <a:stretch>
            <a:fillRect/>
          </a:stretch>
        </p:blipFill>
        <p:spPr>
          <a:xfrm>
            <a:off x="3035300" y="82550"/>
            <a:ext cx="6121400" cy="6692900"/>
          </a:xfrm>
          <a:prstGeom prst="rect">
            <a:avLst/>
          </a:prstGeom>
        </p:spPr>
      </p:pic>
    </p:spTree>
    <p:extLst>
      <p:ext uri="{BB962C8B-B14F-4D97-AF65-F5344CB8AC3E}">
        <p14:creationId xmlns:p14="http://schemas.microsoft.com/office/powerpoint/2010/main" val="3431308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with KV-Cache</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(1, 4096)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(4096, 1)</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(1, 1)</a:t>
            </a:r>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(1, 4096)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(1, 4096)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88A11B0C-137A-F02B-EE77-370D93EF025A}"/>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T=1</a:t>
            </a:r>
          </a:p>
        </p:txBody>
      </p:sp>
    </p:spTree>
    <p:extLst>
      <p:ext uri="{BB962C8B-B14F-4D97-AF65-F5344CB8AC3E}">
        <p14:creationId xmlns:p14="http://schemas.microsoft.com/office/powerpoint/2010/main" val="1112207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with KV-Cache</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CC8AF82-F65E-4122-8E31-96A74577471C}"/>
              </a:ext>
            </a:extLst>
          </p:cNvPr>
          <p:cNvSpPr/>
          <p:nvPr/>
        </p:nvSpPr>
        <p:spPr>
          <a:xfrm>
            <a:off x="1049940" y="3178181"/>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(2, 4096)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(4096, 2)</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102" name="Rectangle 101">
            <a:extLst>
              <a:ext uri="{FF2B5EF4-FFF2-40B4-BE49-F238E27FC236}">
                <a16:creationId xmlns:a16="http://schemas.microsoft.com/office/drawing/2014/main" id="{0C36A4FE-4195-6147-A64E-7F16EAF0516C}"/>
              </a:ext>
            </a:extLst>
          </p:cNvPr>
          <p:cNvSpPr/>
          <p:nvPr/>
        </p:nvSpPr>
        <p:spPr>
          <a:xfrm>
            <a:off x="5755631"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516349"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(2, 2)</a:t>
            </a:r>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2" name="Rectangle 181">
            <a:extLst>
              <a:ext uri="{FF2B5EF4-FFF2-40B4-BE49-F238E27FC236}">
                <a16:creationId xmlns:a16="http://schemas.microsoft.com/office/drawing/2014/main" id="{2D78912E-8D9D-4186-4002-057DE2D2E5A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3" name="Rectangle 192">
            <a:extLst>
              <a:ext uri="{FF2B5EF4-FFF2-40B4-BE49-F238E27FC236}">
                <a16:creationId xmlns:a16="http://schemas.microsoft.com/office/drawing/2014/main" id="{D66CB560-3D04-7AD8-394A-A39D06F1D37E}"/>
              </a:ext>
            </a:extLst>
          </p:cNvPr>
          <p:cNvSpPr/>
          <p:nvPr/>
        </p:nvSpPr>
        <p:spPr>
          <a:xfrm>
            <a:off x="10191493" y="3173053"/>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(2, 4096)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(2, 4096)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T=2</a:t>
            </a:r>
          </a:p>
        </p:txBody>
      </p:sp>
      <p:sp>
        <p:nvSpPr>
          <p:cNvPr id="5" name="Rectangle 4">
            <a:extLst>
              <a:ext uri="{FF2B5EF4-FFF2-40B4-BE49-F238E27FC236}">
                <a16:creationId xmlns:a16="http://schemas.microsoft.com/office/drawing/2014/main" id="{C0117850-9742-1F35-9228-D4CA43625E26}"/>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Tree>
    <p:extLst>
      <p:ext uri="{BB962C8B-B14F-4D97-AF65-F5344CB8AC3E}">
        <p14:creationId xmlns:p14="http://schemas.microsoft.com/office/powerpoint/2010/main" val="2035810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with KV-Cache</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CE13307-8EF8-5BEF-F5AE-86AF359C45C0}"/>
              </a:ext>
            </a:extLst>
          </p:cNvPr>
          <p:cNvSpPr/>
          <p:nvPr/>
        </p:nvSpPr>
        <p:spPr>
          <a:xfrm>
            <a:off x="1049940" y="343480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(3, 4096)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rot="16200000">
            <a:off x="276572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(4096, 3)</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111" name="Rectangle 110">
            <a:extLst>
              <a:ext uri="{FF2B5EF4-FFF2-40B4-BE49-F238E27FC236}">
                <a16:creationId xmlns:a16="http://schemas.microsoft.com/office/drawing/2014/main" id="{E3362485-0740-E7FC-221E-B47B4468AE3E}"/>
              </a:ext>
            </a:extLst>
          </p:cNvPr>
          <p:cNvSpPr/>
          <p:nvPr/>
        </p:nvSpPr>
        <p:spPr>
          <a:xfrm>
            <a:off x="5755631"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99F03BC-E84D-CD42-F66E-1E2A9A7C25DA}"/>
              </a:ext>
            </a:extLst>
          </p:cNvPr>
          <p:cNvSpPr/>
          <p:nvPr/>
        </p:nvSpPr>
        <p:spPr>
          <a:xfrm>
            <a:off x="5994913" y="297832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7AA32B3-46C8-9DCB-7828-420F2D01640B}"/>
              </a:ext>
            </a:extLst>
          </p:cNvPr>
          <p:cNvSpPr/>
          <p:nvPr/>
        </p:nvSpPr>
        <p:spPr>
          <a:xfrm>
            <a:off x="5516349"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(3, 3)</a:t>
            </a:r>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3" name="Rectangle 182">
            <a:extLst>
              <a:ext uri="{FF2B5EF4-FFF2-40B4-BE49-F238E27FC236}">
                <a16:creationId xmlns:a16="http://schemas.microsoft.com/office/drawing/2014/main" id="{F8C83ED4-A064-8A47-4125-EBB1E37E1087}"/>
              </a:ext>
            </a:extLst>
          </p:cNvPr>
          <p:cNvSpPr/>
          <p:nvPr/>
        </p:nvSpPr>
        <p:spPr>
          <a:xfrm>
            <a:off x="8522080" y="3429671"/>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4" name="Rectangle 193">
            <a:extLst>
              <a:ext uri="{FF2B5EF4-FFF2-40B4-BE49-F238E27FC236}">
                <a16:creationId xmlns:a16="http://schemas.microsoft.com/office/drawing/2014/main" id="{D8C81F17-86AB-FCAB-EB4C-D152E7C61E6B}"/>
              </a:ext>
            </a:extLst>
          </p:cNvPr>
          <p:cNvSpPr/>
          <p:nvPr/>
        </p:nvSpPr>
        <p:spPr>
          <a:xfrm>
            <a:off x="10191493" y="3429674"/>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3</a:t>
            </a:r>
          </a:p>
        </p:txBody>
      </p:sp>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(3, 4096)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(3, 4096)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T=3</a:t>
            </a:r>
          </a:p>
        </p:txBody>
      </p:sp>
      <p:sp>
        <p:nvSpPr>
          <p:cNvPr id="5" name="Rectangle 4">
            <a:extLst>
              <a:ext uri="{FF2B5EF4-FFF2-40B4-BE49-F238E27FC236}">
                <a16:creationId xmlns:a16="http://schemas.microsoft.com/office/drawing/2014/main" id="{2C4A0AAC-7179-9943-1AEA-E14D06CAF4D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6" name="Rectangle 5">
            <a:extLst>
              <a:ext uri="{FF2B5EF4-FFF2-40B4-BE49-F238E27FC236}">
                <a16:creationId xmlns:a16="http://schemas.microsoft.com/office/drawing/2014/main" id="{69B6F158-442C-329F-556B-C8EDB20F4E54}"/>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Tree>
    <p:extLst>
      <p:ext uri="{BB962C8B-B14F-4D97-AF65-F5344CB8AC3E}">
        <p14:creationId xmlns:p14="http://schemas.microsoft.com/office/powerpoint/2010/main" val="2936811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with KV-Cache</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A49D441-6756-D141-C410-F69FFD5CD018}"/>
              </a:ext>
            </a:extLst>
          </p:cNvPr>
          <p:cNvSpPr/>
          <p:nvPr/>
        </p:nvSpPr>
        <p:spPr>
          <a:xfrm>
            <a:off x="1049940" y="369142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(4, 4096)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rot="16200000">
            <a:off x="276572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48" name="Rectangle 47">
            <a:extLst>
              <a:ext uri="{FF2B5EF4-FFF2-40B4-BE49-F238E27FC236}">
                <a16:creationId xmlns:a16="http://schemas.microsoft.com/office/drawing/2014/main" id="{597C0500-9E1C-6CC0-6B36-FF26429B9EB5}"/>
              </a:ext>
            </a:extLst>
          </p:cNvPr>
          <p:cNvSpPr/>
          <p:nvPr/>
        </p:nvSpPr>
        <p:spPr>
          <a:xfrm rot="16200000">
            <a:off x="3022347"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(4096, 4)</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120" name="Rectangle 119">
            <a:extLst>
              <a:ext uri="{FF2B5EF4-FFF2-40B4-BE49-F238E27FC236}">
                <a16:creationId xmlns:a16="http://schemas.microsoft.com/office/drawing/2014/main" id="{8E5E6B44-1060-04CA-E0F0-8CD9E121F479}"/>
              </a:ext>
            </a:extLst>
          </p:cNvPr>
          <p:cNvSpPr/>
          <p:nvPr/>
        </p:nvSpPr>
        <p:spPr>
          <a:xfrm>
            <a:off x="5755631"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9E090C-2919-1C24-A331-F2046880F284}"/>
              </a:ext>
            </a:extLst>
          </p:cNvPr>
          <p:cNvSpPr/>
          <p:nvPr/>
        </p:nvSpPr>
        <p:spPr>
          <a:xfrm>
            <a:off x="5994913" y="341944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D29CC9F7-6515-25CA-E324-4038008924DA}"/>
              </a:ext>
            </a:extLst>
          </p:cNvPr>
          <p:cNvSpPr/>
          <p:nvPr/>
        </p:nvSpPr>
        <p:spPr>
          <a:xfrm>
            <a:off x="6234195" y="341944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E0010C9-2881-F541-0F41-26F320A01910}"/>
              </a:ext>
            </a:extLst>
          </p:cNvPr>
          <p:cNvSpPr/>
          <p:nvPr/>
        </p:nvSpPr>
        <p:spPr>
          <a:xfrm>
            <a:off x="5516349"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(4, 4)</a:t>
            </a:r>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4" name="Rectangle 183">
            <a:extLst>
              <a:ext uri="{FF2B5EF4-FFF2-40B4-BE49-F238E27FC236}">
                <a16:creationId xmlns:a16="http://schemas.microsoft.com/office/drawing/2014/main" id="{CFD8F9F2-9EB8-10EC-FC1B-64F3949C3CE8}"/>
              </a:ext>
            </a:extLst>
          </p:cNvPr>
          <p:cNvSpPr/>
          <p:nvPr/>
        </p:nvSpPr>
        <p:spPr>
          <a:xfrm>
            <a:off x="8522080" y="3686292"/>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5" name="Rectangle 194">
            <a:extLst>
              <a:ext uri="{FF2B5EF4-FFF2-40B4-BE49-F238E27FC236}">
                <a16:creationId xmlns:a16="http://schemas.microsoft.com/office/drawing/2014/main" id="{8B89AF5A-467A-4FC5-C315-F73D8EE41F53}"/>
              </a:ext>
            </a:extLst>
          </p:cNvPr>
          <p:cNvSpPr/>
          <p:nvPr/>
        </p:nvSpPr>
        <p:spPr>
          <a:xfrm>
            <a:off x="10191493" y="3686295"/>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4</a:t>
            </a:r>
          </a:p>
        </p:txBody>
      </p:sp>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(4, 4096)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(4, 4096)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T=4</a:t>
            </a:r>
          </a:p>
        </p:txBody>
      </p:sp>
      <p:sp>
        <p:nvSpPr>
          <p:cNvPr id="5" name="Rectangle 4">
            <a:extLst>
              <a:ext uri="{FF2B5EF4-FFF2-40B4-BE49-F238E27FC236}">
                <a16:creationId xmlns:a16="http://schemas.microsoft.com/office/drawing/2014/main" id="{94BD22DB-836A-96EB-1F62-6386966C1468}"/>
              </a:ext>
            </a:extLst>
          </p:cNvPr>
          <p:cNvSpPr/>
          <p:nvPr/>
        </p:nvSpPr>
        <p:spPr>
          <a:xfrm>
            <a:off x="8522080" y="3429671"/>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6" name="Rectangle 5">
            <a:extLst>
              <a:ext uri="{FF2B5EF4-FFF2-40B4-BE49-F238E27FC236}">
                <a16:creationId xmlns:a16="http://schemas.microsoft.com/office/drawing/2014/main" id="{CD4216B2-7C84-B941-AAE1-6CB21986EB71}"/>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8" name="Rectangle 7">
            <a:extLst>
              <a:ext uri="{FF2B5EF4-FFF2-40B4-BE49-F238E27FC236}">
                <a16:creationId xmlns:a16="http://schemas.microsoft.com/office/drawing/2014/main" id="{80F6B782-3782-91A9-3FC2-E733E831F264}"/>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Tree>
    <p:extLst>
      <p:ext uri="{BB962C8B-B14F-4D97-AF65-F5344CB8AC3E}">
        <p14:creationId xmlns:p14="http://schemas.microsoft.com/office/powerpoint/2010/main" val="3656795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Rolling Buffer Cache</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r>
              <a:rPr lang="en-US" sz="2000" dirty="0">
                <a:latin typeface="+mj-lt"/>
              </a:rPr>
              <a:t>Since we are using Sliding Window Attention (with size </a:t>
            </a:r>
            <a:r>
              <a:rPr lang="en-US" sz="2000" b="1" dirty="0"/>
              <a:t>W</a:t>
            </a:r>
            <a:r>
              <a:rPr lang="en-US" sz="2000" dirty="0">
                <a:latin typeface="+mj-lt"/>
              </a:rPr>
              <a:t>), we don’t need to keep all the previous tokens in the KV-Cache, but we can limit it to the latest </a:t>
            </a:r>
            <a:r>
              <a:rPr lang="en-US" sz="2000" b="1" dirty="0"/>
              <a:t>W</a:t>
            </a:r>
            <a:r>
              <a:rPr lang="en-US" sz="2000" dirty="0">
                <a:latin typeface="+mj-lt"/>
              </a:rPr>
              <a:t> tokens.</a:t>
            </a:r>
          </a:p>
        </p:txBody>
      </p:sp>
    </p:spTree>
    <p:extLst>
      <p:ext uri="{BB962C8B-B14F-4D97-AF65-F5344CB8AC3E}">
        <p14:creationId xmlns:p14="http://schemas.microsoft.com/office/powerpoint/2010/main" val="188443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The Motivation</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CD28E95-73D8-1C86-98E0-5FEC54306AB2}"/>
              </a:ext>
            </a:extLst>
          </p:cNvPr>
          <p:cNvSpPr/>
          <p:nvPr/>
        </p:nvSpPr>
        <p:spPr>
          <a:xfrm>
            <a:off x="1049940" y="4974522"/>
            <a:ext cx="1155403" cy="256620"/>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9</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(9, 4096)</a:t>
            </a:r>
          </a:p>
        </p:txBody>
      </p:sp>
      <p:grpSp>
        <p:nvGrpSpPr>
          <p:cNvPr id="44" name="Group 43">
            <a:extLst>
              <a:ext uri="{FF2B5EF4-FFF2-40B4-BE49-F238E27FC236}">
                <a16:creationId xmlns:a16="http://schemas.microsoft.com/office/drawing/2014/main" id="{1A3DD9B4-32D5-A5FB-A2B5-0E00E2644090}"/>
              </a:ext>
            </a:extLst>
          </p:cNvPr>
          <p:cNvGrpSpPr/>
          <p:nvPr/>
        </p:nvGrpSpPr>
        <p:grpSpPr>
          <a:xfrm rot="16200000">
            <a:off x="3278968" y="3049870"/>
            <a:ext cx="1155403" cy="2309587"/>
            <a:chOff x="1414130" y="2390385"/>
            <a:chExt cx="1339703" cy="3444948"/>
          </a:xfrm>
        </p:grpSpPr>
        <p:sp>
          <p:nvSpPr>
            <p:cNvPr id="45" name="Rectangle 44">
              <a:extLst>
                <a:ext uri="{FF2B5EF4-FFF2-40B4-BE49-F238E27FC236}">
                  <a16:creationId xmlns:a16="http://schemas.microsoft.com/office/drawing/2014/main" id="{529B058F-FA81-ECAE-BB6B-A4277FD5D038}"/>
                </a:ext>
              </a:extLst>
            </p:cNvPr>
            <p:cNvSpPr/>
            <p:nvPr/>
          </p:nvSpPr>
          <p:spPr>
            <a:xfrm>
              <a:off x="1414130" y="2390385"/>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a:off x="1414130" y="2773157"/>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a:off x="1414130" y="3155929"/>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48" name="Rectangle 47">
              <a:extLst>
                <a:ext uri="{FF2B5EF4-FFF2-40B4-BE49-F238E27FC236}">
                  <a16:creationId xmlns:a16="http://schemas.microsoft.com/office/drawing/2014/main" id="{597C0500-9E1C-6CC0-6B36-FF26429B9EB5}"/>
                </a:ext>
              </a:extLst>
            </p:cNvPr>
            <p:cNvSpPr/>
            <p:nvPr/>
          </p:nvSpPr>
          <p:spPr>
            <a:xfrm>
              <a:off x="1414130" y="3538701"/>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p:sp>
          <p:nvSpPr>
            <p:cNvPr id="49" name="Rectangle 48">
              <a:extLst>
                <a:ext uri="{FF2B5EF4-FFF2-40B4-BE49-F238E27FC236}">
                  <a16:creationId xmlns:a16="http://schemas.microsoft.com/office/drawing/2014/main" id="{2DFFB3B6-5D99-3B9C-F78F-7AEB339A2948}"/>
                </a:ext>
              </a:extLst>
            </p:cNvPr>
            <p:cNvSpPr/>
            <p:nvPr/>
          </p:nvSpPr>
          <p:spPr>
            <a:xfrm>
              <a:off x="1414130" y="3921473"/>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5</a:t>
              </a:r>
            </a:p>
          </p:txBody>
        </p:sp>
        <p:sp>
          <p:nvSpPr>
            <p:cNvPr id="50" name="Rectangle 49">
              <a:extLst>
                <a:ext uri="{FF2B5EF4-FFF2-40B4-BE49-F238E27FC236}">
                  <a16:creationId xmlns:a16="http://schemas.microsoft.com/office/drawing/2014/main" id="{478EEF79-81ED-707C-1380-14AAA898760D}"/>
                </a:ext>
              </a:extLst>
            </p:cNvPr>
            <p:cNvSpPr/>
            <p:nvPr/>
          </p:nvSpPr>
          <p:spPr>
            <a:xfrm>
              <a:off x="1414130" y="4304245"/>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6</a:t>
              </a:r>
            </a:p>
          </p:txBody>
        </p:sp>
        <p:sp>
          <p:nvSpPr>
            <p:cNvPr id="51" name="Rectangle 50">
              <a:extLst>
                <a:ext uri="{FF2B5EF4-FFF2-40B4-BE49-F238E27FC236}">
                  <a16:creationId xmlns:a16="http://schemas.microsoft.com/office/drawing/2014/main" id="{F9A091C8-31F9-0DDC-B6DE-60773841EEB3}"/>
                </a:ext>
              </a:extLst>
            </p:cNvPr>
            <p:cNvSpPr/>
            <p:nvPr/>
          </p:nvSpPr>
          <p:spPr>
            <a:xfrm>
              <a:off x="1414130" y="4687017"/>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7</a:t>
              </a:r>
            </a:p>
          </p:txBody>
        </p:sp>
        <p:sp>
          <p:nvSpPr>
            <p:cNvPr id="52" name="Rectangle 51">
              <a:extLst>
                <a:ext uri="{FF2B5EF4-FFF2-40B4-BE49-F238E27FC236}">
                  <a16:creationId xmlns:a16="http://schemas.microsoft.com/office/drawing/2014/main" id="{86C615A5-12C8-821B-D3CD-0450ABA28AE5}"/>
                </a:ext>
              </a:extLst>
            </p:cNvPr>
            <p:cNvSpPr/>
            <p:nvPr/>
          </p:nvSpPr>
          <p:spPr>
            <a:xfrm>
              <a:off x="1414130" y="5069789"/>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8</a:t>
              </a:r>
            </a:p>
          </p:txBody>
        </p:sp>
        <p:sp>
          <p:nvSpPr>
            <p:cNvPr id="53" name="Rectangle 52">
              <a:extLst>
                <a:ext uri="{FF2B5EF4-FFF2-40B4-BE49-F238E27FC236}">
                  <a16:creationId xmlns:a16="http://schemas.microsoft.com/office/drawing/2014/main" id="{1A6BC74D-46C5-96A9-2D05-A62112B4118E}"/>
                </a:ext>
              </a:extLst>
            </p:cNvPr>
            <p:cNvSpPr/>
            <p:nvPr/>
          </p:nvSpPr>
          <p:spPr>
            <a:xfrm>
              <a:off x="1414130" y="5452561"/>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9</a:t>
              </a:r>
            </a:p>
          </p:txBody>
        </p: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(4096, 9)</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grpSp>
        <p:nvGrpSpPr>
          <p:cNvPr id="68" name="Group 67">
            <a:extLst>
              <a:ext uri="{FF2B5EF4-FFF2-40B4-BE49-F238E27FC236}">
                <a16:creationId xmlns:a16="http://schemas.microsoft.com/office/drawing/2014/main" id="{D009BDE6-1056-B0FB-B394-56B33DDF099B}"/>
              </a:ext>
            </a:extLst>
          </p:cNvPr>
          <p:cNvGrpSpPr/>
          <p:nvPr/>
        </p:nvGrpSpPr>
        <p:grpSpPr>
          <a:xfrm>
            <a:off x="5516349" y="5625048"/>
            <a:ext cx="2153538" cy="441129"/>
            <a:chOff x="5516349" y="5625048"/>
            <a:chExt cx="2153538" cy="441129"/>
          </a:xfrm>
        </p:grpSpPr>
        <p:sp>
          <p:nvSpPr>
            <p:cNvPr id="165" name="Rectangle 164">
              <a:extLst>
                <a:ext uri="{FF2B5EF4-FFF2-40B4-BE49-F238E27FC236}">
                  <a16:creationId xmlns:a16="http://schemas.microsoft.com/office/drawing/2014/main" id="{B3B52DF1-2CA1-498D-E2CF-8AA96B1638A8}"/>
                </a:ext>
              </a:extLst>
            </p:cNvPr>
            <p:cNvSpPr/>
            <p:nvPr/>
          </p:nvSpPr>
          <p:spPr>
            <a:xfrm>
              <a:off x="5755631" y="5625050"/>
              <a:ext cx="239282" cy="441127"/>
            </a:xfrm>
            <a:prstGeom prst="rect">
              <a:avLst/>
            </a:prstGeom>
            <a:solidFill>
              <a:srgbClr val="9D6F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83F9BF0-9A71-24F8-B604-19C763100411}"/>
                </a:ext>
              </a:extLst>
            </p:cNvPr>
            <p:cNvSpPr/>
            <p:nvPr/>
          </p:nvSpPr>
          <p:spPr>
            <a:xfrm>
              <a:off x="5994913" y="5625048"/>
              <a:ext cx="239282" cy="441127"/>
            </a:xfrm>
            <a:prstGeom prst="rect">
              <a:avLst/>
            </a:prstGeom>
            <a:solidFill>
              <a:srgbClr val="9D6F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541C6AE-D544-0CB9-FA66-851B78D7737F}"/>
                </a:ext>
              </a:extLst>
            </p:cNvPr>
            <p:cNvSpPr/>
            <p:nvPr/>
          </p:nvSpPr>
          <p:spPr>
            <a:xfrm>
              <a:off x="6234195" y="5625049"/>
              <a:ext cx="239282" cy="441127"/>
            </a:xfrm>
            <a:prstGeom prst="rect">
              <a:avLst/>
            </a:prstGeom>
            <a:solidFill>
              <a:srgbClr val="9D6F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D47B0B2E-13EA-1528-CB24-A8E25804D44E}"/>
                </a:ext>
              </a:extLst>
            </p:cNvPr>
            <p:cNvSpPr/>
            <p:nvPr/>
          </p:nvSpPr>
          <p:spPr>
            <a:xfrm>
              <a:off x="6473477" y="5625050"/>
              <a:ext cx="239282" cy="441127"/>
            </a:xfrm>
            <a:prstGeom prst="rect">
              <a:avLst/>
            </a:prstGeom>
            <a:solidFill>
              <a:srgbClr val="9D6F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22618590-05D2-C70F-E06D-73898A5988A0}"/>
                </a:ext>
              </a:extLst>
            </p:cNvPr>
            <p:cNvSpPr/>
            <p:nvPr/>
          </p:nvSpPr>
          <p:spPr>
            <a:xfrm>
              <a:off x="6712759" y="562505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33AEDC8B-3C0B-16A0-B51C-13936757B8A5}"/>
                </a:ext>
              </a:extLst>
            </p:cNvPr>
            <p:cNvSpPr/>
            <p:nvPr/>
          </p:nvSpPr>
          <p:spPr>
            <a:xfrm>
              <a:off x="6952041" y="562504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7CE8CC6E-D853-A684-3C64-807D1C822D05}"/>
                </a:ext>
              </a:extLst>
            </p:cNvPr>
            <p:cNvSpPr/>
            <p:nvPr/>
          </p:nvSpPr>
          <p:spPr>
            <a:xfrm>
              <a:off x="7191323" y="562505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5368FF9C-FEE5-6D29-845D-8A941F6C6EC2}"/>
                </a:ext>
              </a:extLst>
            </p:cNvPr>
            <p:cNvSpPr/>
            <p:nvPr/>
          </p:nvSpPr>
          <p:spPr>
            <a:xfrm>
              <a:off x="7430605" y="562505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102BD18F-3919-D2A2-44CD-74DDE902F670}"/>
                </a:ext>
              </a:extLst>
            </p:cNvPr>
            <p:cNvSpPr/>
            <p:nvPr/>
          </p:nvSpPr>
          <p:spPr>
            <a:xfrm>
              <a:off x="5516349" y="5625050"/>
              <a:ext cx="239282" cy="441127"/>
            </a:xfrm>
            <a:prstGeom prst="rect">
              <a:avLst/>
            </a:prstGeom>
            <a:solidFill>
              <a:srgbClr val="9D6F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(1, 9)</a:t>
            </a:r>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grpSp>
        <p:nvGrpSpPr>
          <p:cNvPr id="180" name="Group 179">
            <a:extLst>
              <a:ext uri="{FF2B5EF4-FFF2-40B4-BE49-F238E27FC236}">
                <a16:creationId xmlns:a16="http://schemas.microsoft.com/office/drawing/2014/main" id="{35A0A0CC-1C6B-17A6-CF5C-2ED72C5D6702}"/>
              </a:ext>
            </a:extLst>
          </p:cNvPr>
          <p:cNvGrpSpPr/>
          <p:nvPr/>
        </p:nvGrpSpPr>
        <p:grpSpPr>
          <a:xfrm>
            <a:off x="8522080" y="2916429"/>
            <a:ext cx="1155403" cy="2309586"/>
            <a:chOff x="1414130" y="2390385"/>
            <a:chExt cx="1339703" cy="3444944"/>
          </a:xfrm>
        </p:grpSpPr>
        <p:sp>
          <p:nvSpPr>
            <p:cNvPr id="181" name="Rectangle 180">
              <a:extLst>
                <a:ext uri="{FF2B5EF4-FFF2-40B4-BE49-F238E27FC236}">
                  <a16:creationId xmlns:a16="http://schemas.microsoft.com/office/drawing/2014/main" id="{0B6A0E28-6CB8-9FAF-0E1D-B3E9DA387841}"/>
                </a:ext>
              </a:extLst>
            </p:cNvPr>
            <p:cNvSpPr/>
            <p:nvPr/>
          </p:nvSpPr>
          <p:spPr>
            <a:xfrm>
              <a:off x="1414130" y="2390385"/>
              <a:ext cx="1339703" cy="382772"/>
            </a:xfrm>
            <a:prstGeom prst="rect">
              <a:avLst/>
            </a:prstGeom>
            <a:solidFill>
              <a:srgbClr val="EFD35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82" name="Rectangle 181">
              <a:extLst>
                <a:ext uri="{FF2B5EF4-FFF2-40B4-BE49-F238E27FC236}">
                  <a16:creationId xmlns:a16="http://schemas.microsoft.com/office/drawing/2014/main" id="{2D78912E-8D9D-4186-4002-057DE2D2E5A3}"/>
                </a:ext>
              </a:extLst>
            </p:cNvPr>
            <p:cNvSpPr/>
            <p:nvPr/>
          </p:nvSpPr>
          <p:spPr>
            <a:xfrm>
              <a:off x="1414130" y="2773157"/>
              <a:ext cx="1339703" cy="382772"/>
            </a:xfrm>
            <a:prstGeom prst="rect">
              <a:avLst/>
            </a:prstGeom>
            <a:solidFill>
              <a:srgbClr val="EFD35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83" name="Rectangle 182">
              <a:extLst>
                <a:ext uri="{FF2B5EF4-FFF2-40B4-BE49-F238E27FC236}">
                  <a16:creationId xmlns:a16="http://schemas.microsoft.com/office/drawing/2014/main" id="{F8C83ED4-A064-8A47-4125-EBB1E37E1087}"/>
                </a:ext>
              </a:extLst>
            </p:cNvPr>
            <p:cNvSpPr/>
            <p:nvPr/>
          </p:nvSpPr>
          <p:spPr>
            <a:xfrm>
              <a:off x="1414130" y="3155929"/>
              <a:ext cx="1339703" cy="382772"/>
            </a:xfrm>
            <a:prstGeom prst="rect">
              <a:avLst/>
            </a:prstGeom>
            <a:solidFill>
              <a:srgbClr val="EFD35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84" name="Rectangle 183">
              <a:extLst>
                <a:ext uri="{FF2B5EF4-FFF2-40B4-BE49-F238E27FC236}">
                  <a16:creationId xmlns:a16="http://schemas.microsoft.com/office/drawing/2014/main" id="{CFD8F9F2-9EB8-10EC-FC1B-64F3949C3CE8}"/>
                </a:ext>
              </a:extLst>
            </p:cNvPr>
            <p:cNvSpPr/>
            <p:nvPr/>
          </p:nvSpPr>
          <p:spPr>
            <a:xfrm>
              <a:off x="1414130" y="3538701"/>
              <a:ext cx="1339703" cy="382772"/>
            </a:xfrm>
            <a:prstGeom prst="rect">
              <a:avLst/>
            </a:prstGeom>
            <a:solidFill>
              <a:srgbClr val="EFD35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p:sp>
          <p:nvSpPr>
            <p:cNvPr id="185" name="Rectangle 184">
              <a:extLst>
                <a:ext uri="{FF2B5EF4-FFF2-40B4-BE49-F238E27FC236}">
                  <a16:creationId xmlns:a16="http://schemas.microsoft.com/office/drawing/2014/main" id="{AF8E807D-3897-E3F6-112C-848C3B8F1BA2}"/>
                </a:ext>
              </a:extLst>
            </p:cNvPr>
            <p:cNvSpPr/>
            <p:nvPr/>
          </p:nvSpPr>
          <p:spPr>
            <a:xfrm>
              <a:off x="1414130" y="3921473"/>
              <a:ext cx="1339703" cy="382772"/>
            </a:xfrm>
            <a:prstGeom prst="rect">
              <a:avLst/>
            </a:prstGeom>
            <a:solidFill>
              <a:srgbClr val="EFD35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5</a:t>
              </a:r>
            </a:p>
          </p:txBody>
        </p:sp>
        <p:sp>
          <p:nvSpPr>
            <p:cNvPr id="186" name="Rectangle 185">
              <a:extLst>
                <a:ext uri="{FF2B5EF4-FFF2-40B4-BE49-F238E27FC236}">
                  <a16:creationId xmlns:a16="http://schemas.microsoft.com/office/drawing/2014/main" id="{2B5196E3-64A1-99DE-92DF-2B74E170FE50}"/>
                </a:ext>
              </a:extLst>
            </p:cNvPr>
            <p:cNvSpPr/>
            <p:nvPr/>
          </p:nvSpPr>
          <p:spPr>
            <a:xfrm>
              <a:off x="1414130" y="4304245"/>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6</a:t>
              </a:r>
            </a:p>
          </p:txBody>
        </p:sp>
        <p:sp>
          <p:nvSpPr>
            <p:cNvPr id="187" name="Rectangle 186">
              <a:extLst>
                <a:ext uri="{FF2B5EF4-FFF2-40B4-BE49-F238E27FC236}">
                  <a16:creationId xmlns:a16="http://schemas.microsoft.com/office/drawing/2014/main" id="{F75B2C7D-03DF-60E7-878E-BCCE5F18D25A}"/>
                </a:ext>
              </a:extLst>
            </p:cNvPr>
            <p:cNvSpPr/>
            <p:nvPr/>
          </p:nvSpPr>
          <p:spPr>
            <a:xfrm>
              <a:off x="1414130" y="4687017"/>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7</a:t>
              </a:r>
            </a:p>
          </p:txBody>
        </p:sp>
        <p:sp>
          <p:nvSpPr>
            <p:cNvPr id="188" name="Rectangle 187">
              <a:extLst>
                <a:ext uri="{FF2B5EF4-FFF2-40B4-BE49-F238E27FC236}">
                  <a16:creationId xmlns:a16="http://schemas.microsoft.com/office/drawing/2014/main" id="{60BB0026-3BE2-515F-7F38-9B277138E89D}"/>
                </a:ext>
              </a:extLst>
            </p:cNvPr>
            <p:cNvSpPr/>
            <p:nvPr/>
          </p:nvSpPr>
          <p:spPr>
            <a:xfrm>
              <a:off x="1414130" y="5069789"/>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8</a:t>
              </a:r>
            </a:p>
          </p:txBody>
        </p:sp>
        <p:sp>
          <p:nvSpPr>
            <p:cNvPr id="189" name="Rectangle 188">
              <a:extLst>
                <a:ext uri="{FF2B5EF4-FFF2-40B4-BE49-F238E27FC236}">
                  <a16:creationId xmlns:a16="http://schemas.microsoft.com/office/drawing/2014/main" id="{51BD6316-D857-7760-C9EB-CC3E4A4989E6}"/>
                </a:ext>
              </a:extLst>
            </p:cNvPr>
            <p:cNvSpPr/>
            <p:nvPr/>
          </p:nvSpPr>
          <p:spPr>
            <a:xfrm>
              <a:off x="1414130" y="5452561"/>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9</a:t>
              </a:r>
            </a:p>
          </p:txBody>
        </p:sp>
      </p:gr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200" name="Rectangle 199">
            <a:extLst>
              <a:ext uri="{FF2B5EF4-FFF2-40B4-BE49-F238E27FC236}">
                <a16:creationId xmlns:a16="http://schemas.microsoft.com/office/drawing/2014/main" id="{6D67018A-A16C-54EC-D003-F65808EEEE6F}"/>
              </a:ext>
            </a:extLst>
          </p:cNvPr>
          <p:cNvSpPr/>
          <p:nvPr/>
        </p:nvSpPr>
        <p:spPr>
          <a:xfrm>
            <a:off x="10191493" y="4969400"/>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9</a:t>
            </a:r>
          </a:p>
        </p:txBody>
      </p:sp>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(9, 4096)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(1, 4096)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D7B1E1CC-D36E-A236-5028-CDD3DEFB8BA3}"/>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T=9</a:t>
            </a:r>
          </a:p>
        </p:txBody>
      </p:sp>
      <p:cxnSp>
        <p:nvCxnSpPr>
          <p:cNvPr id="6" name="Straight Connector 5">
            <a:extLst>
              <a:ext uri="{FF2B5EF4-FFF2-40B4-BE49-F238E27FC236}">
                <a16:creationId xmlns:a16="http://schemas.microsoft.com/office/drawing/2014/main" id="{277EA921-9F17-E084-E0B5-2F06C674239C}"/>
              </a:ext>
            </a:extLst>
          </p:cNvPr>
          <p:cNvCxnSpPr>
            <a:cxnSpLocks/>
          </p:cNvCxnSpPr>
          <p:nvPr/>
        </p:nvCxnSpPr>
        <p:spPr>
          <a:xfrm>
            <a:off x="8522079" y="2924752"/>
            <a:ext cx="1155600" cy="25107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1888699-9BA6-1212-648C-E22CECECBE09}"/>
              </a:ext>
            </a:extLst>
          </p:cNvPr>
          <p:cNvCxnSpPr>
            <a:cxnSpLocks/>
          </p:cNvCxnSpPr>
          <p:nvPr/>
        </p:nvCxnSpPr>
        <p:spPr>
          <a:xfrm>
            <a:off x="8521882" y="3175178"/>
            <a:ext cx="1155600" cy="25107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AC01FA14-766B-93F6-3662-3D726FBD6CE2}"/>
              </a:ext>
            </a:extLst>
          </p:cNvPr>
          <p:cNvCxnSpPr>
            <a:cxnSpLocks/>
          </p:cNvCxnSpPr>
          <p:nvPr/>
        </p:nvCxnSpPr>
        <p:spPr>
          <a:xfrm>
            <a:off x="8529083" y="3436150"/>
            <a:ext cx="1155600" cy="25107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9AAE64D-D8A0-A0FE-850E-AB8D7DF2BB4E}"/>
              </a:ext>
            </a:extLst>
          </p:cNvPr>
          <p:cNvCxnSpPr>
            <a:cxnSpLocks/>
          </p:cNvCxnSpPr>
          <p:nvPr/>
        </p:nvCxnSpPr>
        <p:spPr>
          <a:xfrm>
            <a:off x="8514051" y="3691841"/>
            <a:ext cx="1155600" cy="25107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BAAFFD4-C776-BA00-E062-C1109267F6EB}"/>
              </a:ext>
            </a:extLst>
          </p:cNvPr>
          <p:cNvCxnSpPr>
            <a:cxnSpLocks/>
          </p:cNvCxnSpPr>
          <p:nvPr/>
        </p:nvCxnSpPr>
        <p:spPr>
          <a:xfrm>
            <a:off x="8520463" y="3948362"/>
            <a:ext cx="1155600" cy="25107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F69AFD6-06B8-DC59-5745-9EEA04EE76A7}"/>
              </a:ext>
            </a:extLst>
          </p:cNvPr>
          <p:cNvCxnSpPr>
            <a:cxnSpLocks/>
          </p:cNvCxnSpPr>
          <p:nvPr/>
        </p:nvCxnSpPr>
        <p:spPr>
          <a:xfrm flipV="1">
            <a:off x="8514880" y="2925664"/>
            <a:ext cx="1155407" cy="247286"/>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E63C4A2-605D-5B11-D89C-46C477C99379}"/>
              </a:ext>
            </a:extLst>
          </p:cNvPr>
          <p:cNvCxnSpPr>
            <a:cxnSpLocks/>
          </p:cNvCxnSpPr>
          <p:nvPr/>
        </p:nvCxnSpPr>
        <p:spPr>
          <a:xfrm flipV="1">
            <a:off x="8529179" y="3175861"/>
            <a:ext cx="1155407" cy="247286"/>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7F987A9-2A4B-E883-DE4F-5097E0409121}"/>
              </a:ext>
            </a:extLst>
          </p:cNvPr>
          <p:cNvCxnSpPr>
            <a:cxnSpLocks/>
          </p:cNvCxnSpPr>
          <p:nvPr/>
        </p:nvCxnSpPr>
        <p:spPr>
          <a:xfrm flipV="1">
            <a:off x="8520656" y="3432017"/>
            <a:ext cx="1155407" cy="247286"/>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AF9DFA3-76F2-5FAA-E848-F324ACA2110A}"/>
              </a:ext>
            </a:extLst>
          </p:cNvPr>
          <p:cNvCxnSpPr>
            <a:cxnSpLocks/>
          </p:cNvCxnSpPr>
          <p:nvPr/>
        </p:nvCxnSpPr>
        <p:spPr>
          <a:xfrm flipV="1">
            <a:off x="8519649" y="3688173"/>
            <a:ext cx="1155407" cy="247286"/>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8103F5C-6F3A-8203-109B-6E75B08C67F8}"/>
              </a:ext>
            </a:extLst>
          </p:cNvPr>
          <p:cNvCxnSpPr>
            <a:cxnSpLocks/>
          </p:cNvCxnSpPr>
          <p:nvPr/>
        </p:nvCxnSpPr>
        <p:spPr>
          <a:xfrm flipV="1">
            <a:off x="8520463" y="3949145"/>
            <a:ext cx="1155407" cy="247286"/>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C3B5AF0-9B87-F4D5-F643-7F816825A3D7}"/>
              </a:ext>
            </a:extLst>
          </p:cNvPr>
          <p:cNvSpPr txBox="1"/>
          <p:nvPr/>
        </p:nvSpPr>
        <p:spPr>
          <a:xfrm>
            <a:off x="5516350" y="2484816"/>
            <a:ext cx="2330888" cy="1015663"/>
          </a:xfrm>
          <a:prstGeom prst="rect">
            <a:avLst/>
          </a:prstGeom>
          <a:noFill/>
        </p:spPr>
        <p:txBody>
          <a:bodyPr wrap="square" rtlCol="0" anchor="ctr">
            <a:spAutoFit/>
          </a:bodyPr>
          <a:lstStyle/>
          <a:p>
            <a:pPr algn="ctr"/>
            <a:r>
              <a:rPr lang="en-US" sz="1200" b="1" dirty="0"/>
              <a:t>If our sliding window was 4, we would only want the dot-product of the current token with the previous 4 tokens (including the token itself)</a:t>
            </a:r>
          </a:p>
        </p:txBody>
      </p:sp>
      <p:cxnSp>
        <p:nvCxnSpPr>
          <p:cNvPr id="29" name="Straight Arrow Connector 28">
            <a:extLst>
              <a:ext uri="{FF2B5EF4-FFF2-40B4-BE49-F238E27FC236}">
                <a16:creationId xmlns:a16="http://schemas.microsoft.com/office/drawing/2014/main" id="{8D3410E8-9329-C761-638A-E2AD1039F6DA}"/>
              </a:ext>
            </a:extLst>
          </p:cNvPr>
          <p:cNvCxnSpPr>
            <a:cxnSpLocks/>
            <a:stCxn id="28" idx="2"/>
          </p:cNvCxnSpPr>
          <p:nvPr/>
        </p:nvCxnSpPr>
        <p:spPr>
          <a:xfrm>
            <a:off x="6681794" y="3500479"/>
            <a:ext cx="509529" cy="2026561"/>
          </a:xfrm>
          <a:prstGeom prst="straightConnector1">
            <a:avLst/>
          </a:prstGeom>
          <a:ln w="63500">
            <a:solidFill>
              <a:srgbClr val="EECEFE"/>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B81F2E1-B1A2-914F-A460-E76D85C918F9}"/>
              </a:ext>
            </a:extLst>
          </p:cNvPr>
          <p:cNvSpPr txBox="1"/>
          <p:nvPr/>
        </p:nvSpPr>
        <p:spPr>
          <a:xfrm>
            <a:off x="8889153" y="1075825"/>
            <a:ext cx="2604678" cy="646331"/>
          </a:xfrm>
          <a:prstGeom prst="rect">
            <a:avLst/>
          </a:prstGeom>
          <a:noFill/>
        </p:spPr>
        <p:txBody>
          <a:bodyPr wrap="square" rtlCol="0" anchor="ctr">
            <a:spAutoFit/>
          </a:bodyPr>
          <a:lstStyle/>
          <a:p>
            <a:pPr algn="ctr"/>
            <a:r>
              <a:rPr lang="en-US" sz="1200" b="1" dirty="0"/>
              <a:t>We don’t care about these either</a:t>
            </a:r>
            <a:r>
              <a:rPr lang="en-US" sz="1200" dirty="0">
                <a:latin typeface="+mj-lt"/>
              </a:rPr>
              <a:t>,</a:t>
            </a:r>
            <a:r>
              <a:rPr lang="en-US" sz="1200" dirty="0"/>
              <a:t> </a:t>
            </a:r>
            <a:r>
              <a:rPr lang="en-US" sz="1200" dirty="0">
                <a:latin typeface="+mj-lt"/>
              </a:rPr>
              <a:t>as we want the output token to only depend on the previous 4 tokens!</a:t>
            </a:r>
            <a:endParaRPr lang="en-US" sz="1200" b="1" dirty="0"/>
          </a:p>
        </p:txBody>
      </p:sp>
      <p:cxnSp>
        <p:nvCxnSpPr>
          <p:cNvPr id="35" name="Straight Arrow Connector 34">
            <a:extLst>
              <a:ext uri="{FF2B5EF4-FFF2-40B4-BE49-F238E27FC236}">
                <a16:creationId xmlns:a16="http://schemas.microsoft.com/office/drawing/2014/main" id="{4613FFB1-D2D5-E680-E73E-539D1F361B1C}"/>
              </a:ext>
            </a:extLst>
          </p:cNvPr>
          <p:cNvCxnSpPr>
            <a:cxnSpLocks/>
            <a:stCxn id="34" idx="2"/>
          </p:cNvCxnSpPr>
          <p:nvPr/>
        </p:nvCxnSpPr>
        <p:spPr>
          <a:xfrm flipH="1">
            <a:off x="9646297" y="1722156"/>
            <a:ext cx="545195" cy="1057677"/>
          </a:xfrm>
          <a:prstGeom prst="straightConnector1">
            <a:avLst/>
          </a:prstGeom>
          <a:ln w="63500">
            <a:solidFill>
              <a:srgbClr val="EFD353"/>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1B6677C-5ECF-5D6F-9214-CA97880CC841}"/>
              </a:ext>
            </a:extLst>
          </p:cNvPr>
          <p:cNvCxnSpPr>
            <a:cxnSpLocks/>
          </p:cNvCxnSpPr>
          <p:nvPr/>
        </p:nvCxnSpPr>
        <p:spPr>
          <a:xfrm flipV="1">
            <a:off x="5516349" y="5625046"/>
            <a:ext cx="1196410" cy="43707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6C8F17C-9648-92A5-E227-1214EB35785A}"/>
              </a:ext>
            </a:extLst>
          </p:cNvPr>
          <p:cNvCxnSpPr>
            <a:cxnSpLocks/>
          </p:cNvCxnSpPr>
          <p:nvPr/>
        </p:nvCxnSpPr>
        <p:spPr>
          <a:xfrm>
            <a:off x="5516349" y="5625046"/>
            <a:ext cx="1202906" cy="43707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0075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Models</a:t>
            </a:r>
          </a:p>
        </p:txBody>
      </p:sp>
      <p:sp>
        <p:nvSpPr>
          <p:cNvPr id="9" name="Left Brace 8">
            <a:extLst>
              <a:ext uri="{FF2B5EF4-FFF2-40B4-BE49-F238E27FC236}">
                <a16:creationId xmlns:a16="http://schemas.microsoft.com/office/drawing/2014/main" id="{FA86BD17-5CA0-ECB8-50EC-A8265016F460}"/>
              </a:ext>
            </a:extLst>
          </p:cNvPr>
          <p:cNvSpPr/>
          <p:nvPr/>
        </p:nvSpPr>
        <p:spPr>
          <a:xfrm rot="16200000">
            <a:off x="4821868" y="3067491"/>
            <a:ext cx="308344" cy="723016"/>
          </a:xfrm>
          <a:prstGeom prst="lef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0" name="Left Brace 9">
            <a:extLst>
              <a:ext uri="{FF2B5EF4-FFF2-40B4-BE49-F238E27FC236}">
                <a16:creationId xmlns:a16="http://schemas.microsoft.com/office/drawing/2014/main" id="{3EA199FA-277D-85F3-1C58-79589A96C200}"/>
              </a:ext>
            </a:extLst>
          </p:cNvPr>
          <p:cNvSpPr/>
          <p:nvPr/>
        </p:nvSpPr>
        <p:spPr>
          <a:xfrm rot="16200000">
            <a:off x="6559405" y="2380807"/>
            <a:ext cx="308344" cy="2096385"/>
          </a:xfrm>
          <a:prstGeom prst="lef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7C8CED53-DD07-6A30-12EC-FA590A46D5E9}"/>
              </a:ext>
            </a:extLst>
          </p:cNvPr>
          <p:cNvSpPr txBox="1"/>
          <p:nvPr/>
        </p:nvSpPr>
        <p:spPr>
          <a:xfrm>
            <a:off x="4325682" y="3631962"/>
            <a:ext cx="1339702" cy="369332"/>
          </a:xfrm>
          <a:prstGeom prst="rect">
            <a:avLst/>
          </a:prstGeom>
          <a:noFill/>
        </p:spPr>
        <p:txBody>
          <a:bodyPr wrap="square" rtlCol="0" anchor="ctr">
            <a:spAutoFit/>
          </a:bodyPr>
          <a:lstStyle/>
          <a:p>
            <a:pPr algn="ctr"/>
            <a:r>
              <a:rPr lang="en-US" b="1" dirty="0"/>
              <a:t>Next Token</a:t>
            </a:r>
          </a:p>
        </p:txBody>
      </p:sp>
      <p:sp>
        <p:nvSpPr>
          <p:cNvPr id="12" name="TextBox 11">
            <a:extLst>
              <a:ext uri="{FF2B5EF4-FFF2-40B4-BE49-F238E27FC236}">
                <a16:creationId xmlns:a16="http://schemas.microsoft.com/office/drawing/2014/main" id="{D9586D98-41EC-5D9C-B1F2-255B520CAE20}"/>
              </a:ext>
            </a:extLst>
          </p:cNvPr>
          <p:cNvSpPr txBox="1"/>
          <p:nvPr/>
        </p:nvSpPr>
        <p:spPr>
          <a:xfrm>
            <a:off x="6041068" y="3631962"/>
            <a:ext cx="1339702" cy="369332"/>
          </a:xfrm>
          <a:prstGeom prst="rect">
            <a:avLst/>
          </a:prstGeom>
          <a:noFill/>
        </p:spPr>
        <p:txBody>
          <a:bodyPr wrap="square" rtlCol="0" anchor="ctr">
            <a:spAutoFit/>
          </a:bodyPr>
          <a:lstStyle/>
          <a:p>
            <a:pPr algn="ctr"/>
            <a:r>
              <a:rPr lang="en-US" b="1" dirty="0"/>
              <a:t>Prompt</a:t>
            </a:r>
          </a:p>
        </p:txBody>
      </p:sp>
      <p:graphicFrame>
        <p:nvGraphicFramePr>
          <p:cNvPr id="4" name="Table 4">
            <a:extLst>
              <a:ext uri="{FF2B5EF4-FFF2-40B4-BE49-F238E27FC236}">
                <a16:creationId xmlns:a16="http://schemas.microsoft.com/office/drawing/2014/main" id="{399D05C8-A58E-0B3B-5CDF-322350884766}"/>
              </a:ext>
            </a:extLst>
          </p:cNvPr>
          <p:cNvGraphicFramePr>
            <a:graphicFrameLocks noGrp="1"/>
          </p:cNvGraphicFramePr>
          <p:nvPr>
            <p:extLst>
              <p:ext uri="{D42A27DB-BD31-4B8C-83A1-F6EECF244321}">
                <p14:modId xmlns:p14="http://schemas.microsoft.com/office/powerpoint/2010/main" val="3963278607"/>
              </p:ext>
            </p:extLst>
          </p:nvPr>
        </p:nvGraphicFramePr>
        <p:xfrm>
          <a:off x="607246" y="1463834"/>
          <a:ext cx="10977508" cy="5074920"/>
        </p:xfrm>
        <a:graphic>
          <a:graphicData uri="http://schemas.openxmlformats.org/drawingml/2006/table">
            <a:tbl>
              <a:tblPr firstRow="1" firstCol="1">
                <a:tableStyleId>{21E4AEA4-8DFA-4A89-87EB-49C32662AFE0}</a:tableStyleId>
              </a:tblPr>
              <a:tblGrid>
                <a:gridCol w="2308924">
                  <a:extLst>
                    <a:ext uri="{9D8B030D-6E8A-4147-A177-3AD203B41FA5}">
                      <a16:colId xmlns:a16="http://schemas.microsoft.com/office/drawing/2014/main" val="134743979"/>
                    </a:ext>
                  </a:extLst>
                </a:gridCol>
                <a:gridCol w="4336312">
                  <a:extLst>
                    <a:ext uri="{9D8B030D-6E8A-4147-A177-3AD203B41FA5}">
                      <a16:colId xmlns:a16="http://schemas.microsoft.com/office/drawing/2014/main" val="84869606"/>
                    </a:ext>
                  </a:extLst>
                </a:gridCol>
                <a:gridCol w="806765">
                  <a:extLst>
                    <a:ext uri="{9D8B030D-6E8A-4147-A177-3AD203B41FA5}">
                      <a16:colId xmlns:a16="http://schemas.microsoft.com/office/drawing/2014/main" val="2617050923"/>
                    </a:ext>
                  </a:extLst>
                </a:gridCol>
                <a:gridCol w="806765">
                  <a:extLst>
                    <a:ext uri="{9D8B030D-6E8A-4147-A177-3AD203B41FA5}">
                      <a16:colId xmlns:a16="http://schemas.microsoft.com/office/drawing/2014/main" val="665038139"/>
                    </a:ext>
                  </a:extLst>
                </a:gridCol>
                <a:gridCol w="2718742">
                  <a:extLst>
                    <a:ext uri="{9D8B030D-6E8A-4147-A177-3AD203B41FA5}">
                      <a16:colId xmlns:a16="http://schemas.microsoft.com/office/drawing/2014/main" val="2468813827"/>
                    </a:ext>
                  </a:extLst>
                </a:gridCol>
              </a:tblGrid>
              <a:tr h="370840">
                <a:tc>
                  <a:txBody>
                    <a:bodyPr/>
                    <a:lstStyle/>
                    <a:p>
                      <a:r>
                        <a:rPr lang="en-US" dirty="0"/>
                        <a:t>Parameter</a:t>
                      </a:r>
                    </a:p>
                  </a:txBody>
                  <a:tcPr/>
                </a:tc>
                <a:tc>
                  <a:txBody>
                    <a:bodyPr/>
                    <a:lstStyle/>
                    <a:p>
                      <a:r>
                        <a:rPr lang="en-US" dirty="0"/>
                        <a:t>Description</a:t>
                      </a:r>
                    </a:p>
                  </a:txBody>
                  <a:tcPr/>
                </a:tc>
                <a:tc>
                  <a:txBody>
                    <a:bodyPr/>
                    <a:lstStyle/>
                    <a:p>
                      <a:r>
                        <a:rPr lang="en-US" dirty="0"/>
                        <a:t>7B</a:t>
                      </a:r>
                    </a:p>
                  </a:txBody>
                  <a:tcPr/>
                </a:tc>
                <a:tc>
                  <a:txBody>
                    <a:bodyPr/>
                    <a:lstStyle/>
                    <a:p>
                      <a:r>
                        <a:rPr lang="en-US" dirty="0"/>
                        <a:t>8x7B</a:t>
                      </a:r>
                    </a:p>
                  </a:txBody>
                  <a:tcPr/>
                </a:tc>
                <a:tc>
                  <a:txBody>
                    <a:bodyPr/>
                    <a:lstStyle/>
                    <a:p>
                      <a:r>
                        <a:rPr lang="en-US" dirty="0"/>
                        <a:t>Notes</a:t>
                      </a:r>
                    </a:p>
                  </a:txBody>
                  <a:tcPr/>
                </a:tc>
                <a:extLst>
                  <a:ext uri="{0D108BD9-81ED-4DB2-BD59-A6C34878D82A}">
                    <a16:rowId xmlns:a16="http://schemas.microsoft.com/office/drawing/2014/main" val="4222821100"/>
                  </a:ext>
                </a:extLst>
              </a:tr>
              <a:tr h="370840">
                <a:tc>
                  <a:txBody>
                    <a:bodyPr/>
                    <a:lstStyle/>
                    <a:p>
                      <a:r>
                        <a:rPr lang="en-US" sz="1600" dirty="0"/>
                        <a:t>dim</a:t>
                      </a:r>
                    </a:p>
                  </a:txBody>
                  <a:tcPr/>
                </a:tc>
                <a:tc>
                  <a:txBody>
                    <a:bodyPr/>
                    <a:lstStyle/>
                    <a:p>
                      <a:r>
                        <a:rPr lang="en-US" sz="1600" dirty="0">
                          <a:latin typeface="+mj-lt"/>
                        </a:rPr>
                        <a:t>Size of the embedding vector</a:t>
                      </a:r>
                    </a:p>
                  </a:txBody>
                  <a:tcPr/>
                </a:tc>
                <a:tc>
                  <a:txBody>
                    <a:bodyPr/>
                    <a:lstStyle/>
                    <a:p>
                      <a:pPr algn="r"/>
                      <a:r>
                        <a:rPr lang="en-US" sz="1600" dirty="0">
                          <a:latin typeface="+mj-lt"/>
                        </a:rPr>
                        <a:t>4096</a:t>
                      </a:r>
                    </a:p>
                  </a:txBody>
                  <a:tcPr/>
                </a:tc>
                <a:tc>
                  <a:txBody>
                    <a:bodyPr/>
                    <a:lstStyle/>
                    <a:p>
                      <a:pPr algn="r"/>
                      <a:r>
                        <a:rPr lang="en-US" sz="1600" dirty="0">
                          <a:latin typeface="+mj-lt"/>
                        </a:rPr>
                        <a:t>4096</a:t>
                      </a:r>
                    </a:p>
                  </a:txBody>
                  <a:tcPr/>
                </a:tc>
                <a:tc>
                  <a:txBody>
                    <a:bodyPr/>
                    <a:lstStyle/>
                    <a:p>
                      <a:endParaRPr lang="en-US" sz="1600" dirty="0">
                        <a:latin typeface="+mj-lt"/>
                      </a:endParaRPr>
                    </a:p>
                  </a:txBody>
                  <a:tcPr/>
                </a:tc>
                <a:extLst>
                  <a:ext uri="{0D108BD9-81ED-4DB2-BD59-A6C34878D82A}">
                    <a16:rowId xmlns:a16="http://schemas.microsoft.com/office/drawing/2014/main" val="1009879574"/>
                  </a:ext>
                </a:extLst>
              </a:tr>
              <a:tr h="370840">
                <a:tc>
                  <a:txBody>
                    <a:bodyPr/>
                    <a:lstStyle/>
                    <a:p>
                      <a:r>
                        <a:rPr lang="en-US" sz="1600" dirty="0" err="1"/>
                        <a:t>n_layers</a:t>
                      </a:r>
                      <a:endParaRPr lang="en-US" sz="1600" dirty="0"/>
                    </a:p>
                  </a:txBody>
                  <a:tcPr/>
                </a:tc>
                <a:tc>
                  <a:txBody>
                    <a:bodyPr/>
                    <a:lstStyle/>
                    <a:p>
                      <a:r>
                        <a:rPr lang="en-US" sz="1600" dirty="0">
                          <a:latin typeface="+mj-lt"/>
                        </a:rPr>
                        <a:t>Number of decoder layers</a:t>
                      </a:r>
                    </a:p>
                  </a:txBody>
                  <a:tcPr/>
                </a:tc>
                <a:tc>
                  <a:txBody>
                    <a:bodyPr/>
                    <a:lstStyle/>
                    <a:p>
                      <a:pPr algn="r"/>
                      <a:r>
                        <a:rPr lang="en-US" sz="1600" dirty="0">
                          <a:latin typeface="+mj-lt"/>
                        </a:rPr>
                        <a:t>32</a:t>
                      </a:r>
                    </a:p>
                  </a:txBody>
                  <a:tcPr/>
                </a:tc>
                <a:tc>
                  <a:txBody>
                    <a:bodyPr/>
                    <a:lstStyle/>
                    <a:p>
                      <a:pPr algn="r"/>
                      <a:r>
                        <a:rPr lang="en-US" sz="1600" dirty="0">
                          <a:latin typeface="+mj-lt"/>
                        </a:rPr>
                        <a:t>32</a:t>
                      </a:r>
                    </a:p>
                  </a:txBody>
                  <a:tcPr/>
                </a:tc>
                <a:tc>
                  <a:txBody>
                    <a:bodyPr/>
                    <a:lstStyle/>
                    <a:p>
                      <a:endParaRPr lang="en-US" sz="1600">
                        <a:latin typeface="+mj-lt"/>
                      </a:endParaRPr>
                    </a:p>
                  </a:txBody>
                  <a:tcPr/>
                </a:tc>
                <a:extLst>
                  <a:ext uri="{0D108BD9-81ED-4DB2-BD59-A6C34878D82A}">
                    <a16:rowId xmlns:a16="http://schemas.microsoft.com/office/drawing/2014/main" val="214137236"/>
                  </a:ext>
                </a:extLst>
              </a:tr>
              <a:tr h="370840">
                <a:tc>
                  <a:txBody>
                    <a:bodyPr/>
                    <a:lstStyle/>
                    <a:p>
                      <a:r>
                        <a:rPr lang="en-US" sz="1600" dirty="0" err="1"/>
                        <a:t>head_dim</a:t>
                      </a:r>
                      <a:endParaRPr lang="en-US" sz="1600" dirty="0"/>
                    </a:p>
                  </a:txBody>
                  <a:tcPr/>
                </a:tc>
                <a:tc>
                  <a:txBody>
                    <a:bodyPr/>
                    <a:lstStyle/>
                    <a:p>
                      <a:r>
                        <a:rPr lang="en-US" sz="1600" dirty="0">
                          <a:latin typeface="+mj-lt"/>
                        </a:rPr>
                        <a:t>dim / n_heads</a:t>
                      </a:r>
                    </a:p>
                  </a:txBody>
                  <a:tcPr/>
                </a:tc>
                <a:tc>
                  <a:txBody>
                    <a:bodyPr/>
                    <a:lstStyle/>
                    <a:p>
                      <a:pPr algn="r"/>
                      <a:r>
                        <a:rPr lang="en-US" sz="1600" dirty="0">
                          <a:latin typeface="+mj-lt"/>
                        </a:rPr>
                        <a:t>128</a:t>
                      </a:r>
                    </a:p>
                  </a:txBody>
                  <a:tcPr/>
                </a:tc>
                <a:tc>
                  <a:txBody>
                    <a:bodyPr/>
                    <a:lstStyle/>
                    <a:p>
                      <a:pPr algn="r"/>
                      <a:r>
                        <a:rPr lang="en-US" sz="1600" dirty="0">
                          <a:latin typeface="+mj-lt"/>
                        </a:rPr>
                        <a:t>128</a:t>
                      </a:r>
                    </a:p>
                  </a:txBody>
                  <a:tcPr/>
                </a:tc>
                <a:tc>
                  <a:txBody>
                    <a:bodyPr/>
                    <a:lstStyle/>
                    <a:p>
                      <a:endParaRPr lang="en-US" sz="1600">
                        <a:latin typeface="+mj-lt"/>
                      </a:endParaRPr>
                    </a:p>
                  </a:txBody>
                  <a:tcPr/>
                </a:tc>
                <a:extLst>
                  <a:ext uri="{0D108BD9-81ED-4DB2-BD59-A6C34878D82A}">
                    <a16:rowId xmlns:a16="http://schemas.microsoft.com/office/drawing/2014/main" val="2758618991"/>
                  </a:ext>
                </a:extLst>
              </a:tr>
              <a:tr h="370840">
                <a:tc>
                  <a:txBody>
                    <a:bodyPr/>
                    <a:lstStyle/>
                    <a:p>
                      <a:r>
                        <a:rPr lang="en-US" sz="1600" dirty="0" err="1"/>
                        <a:t>hidden_dim</a:t>
                      </a:r>
                      <a:endParaRPr lang="en-US" sz="1600" dirty="0"/>
                    </a:p>
                  </a:txBody>
                  <a:tcPr/>
                </a:tc>
                <a:tc>
                  <a:txBody>
                    <a:bodyPr/>
                    <a:lstStyle/>
                    <a:p>
                      <a:r>
                        <a:rPr lang="en-US" sz="1600" dirty="0">
                          <a:latin typeface="+mj-lt"/>
                        </a:rPr>
                        <a:t>Hidden dimension in the feed forward layer</a:t>
                      </a:r>
                    </a:p>
                  </a:txBody>
                  <a:tcPr/>
                </a:tc>
                <a:tc>
                  <a:txBody>
                    <a:bodyPr/>
                    <a:lstStyle/>
                    <a:p>
                      <a:pPr algn="r"/>
                      <a:r>
                        <a:rPr lang="en-US" sz="1600" dirty="0">
                          <a:latin typeface="+mj-lt"/>
                        </a:rPr>
                        <a:t>14336</a:t>
                      </a:r>
                    </a:p>
                  </a:txBody>
                  <a:tcPr/>
                </a:tc>
                <a:tc>
                  <a:txBody>
                    <a:bodyPr/>
                    <a:lstStyle/>
                    <a:p>
                      <a:pPr algn="r"/>
                      <a:r>
                        <a:rPr lang="en-US" sz="1600" dirty="0">
                          <a:latin typeface="+mj-lt"/>
                        </a:rPr>
                        <a:t>14336</a:t>
                      </a:r>
                    </a:p>
                  </a:txBody>
                  <a:tcPr/>
                </a:tc>
                <a:tc>
                  <a:txBody>
                    <a:bodyPr/>
                    <a:lstStyle/>
                    <a:p>
                      <a:endParaRPr lang="en-US" sz="1600">
                        <a:latin typeface="+mj-lt"/>
                      </a:endParaRPr>
                    </a:p>
                  </a:txBody>
                  <a:tcPr/>
                </a:tc>
                <a:extLst>
                  <a:ext uri="{0D108BD9-81ED-4DB2-BD59-A6C34878D82A}">
                    <a16:rowId xmlns:a16="http://schemas.microsoft.com/office/drawing/2014/main" val="966911783"/>
                  </a:ext>
                </a:extLst>
              </a:tr>
              <a:tr h="370840">
                <a:tc>
                  <a:txBody>
                    <a:bodyPr/>
                    <a:lstStyle/>
                    <a:p>
                      <a:r>
                        <a:rPr lang="en-US" sz="1600" dirty="0" err="1"/>
                        <a:t>n_heads</a:t>
                      </a:r>
                      <a:endParaRPr lang="en-US" sz="1600" dirty="0"/>
                    </a:p>
                  </a:txBody>
                  <a:tcPr/>
                </a:tc>
                <a:tc>
                  <a:txBody>
                    <a:bodyPr/>
                    <a:lstStyle/>
                    <a:p>
                      <a:r>
                        <a:rPr lang="en-US" sz="1600" dirty="0">
                          <a:latin typeface="+mj-lt"/>
                        </a:rPr>
                        <a:t>Number of attention heads (Q)</a:t>
                      </a:r>
                    </a:p>
                  </a:txBody>
                  <a:tcPr/>
                </a:tc>
                <a:tc>
                  <a:txBody>
                    <a:bodyPr/>
                    <a:lstStyle/>
                    <a:p>
                      <a:pPr algn="r"/>
                      <a:r>
                        <a:rPr lang="en-US" sz="1600" dirty="0">
                          <a:latin typeface="+mj-lt"/>
                        </a:rPr>
                        <a:t>32</a:t>
                      </a:r>
                    </a:p>
                  </a:txBody>
                  <a:tcPr/>
                </a:tc>
                <a:tc>
                  <a:txBody>
                    <a:bodyPr/>
                    <a:lstStyle/>
                    <a:p>
                      <a:pPr algn="r"/>
                      <a:r>
                        <a:rPr lang="en-US" sz="1600" dirty="0">
                          <a:latin typeface="+mj-lt"/>
                        </a:rPr>
                        <a:t>32</a:t>
                      </a:r>
                    </a:p>
                  </a:txBody>
                  <a:tcPr/>
                </a:tc>
                <a:tc rowSpan="2">
                  <a:txBody>
                    <a:bodyPr/>
                    <a:lstStyle/>
                    <a:p>
                      <a:pPr algn="ctr"/>
                      <a:r>
                        <a:rPr lang="en-US" sz="1600" dirty="0">
                          <a:latin typeface="+mj-lt"/>
                        </a:rPr>
                        <a:t>Different numbers because of Grouped Query Attention </a:t>
                      </a:r>
                    </a:p>
                  </a:txBody>
                  <a:tcPr anchor="ctr"/>
                </a:tc>
                <a:extLst>
                  <a:ext uri="{0D108BD9-81ED-4DB2-BD59-A6C34878D82A}">
                    <a16:rowId xmlns:a16="http://schemas.microsoft.com/office/drawing/2014/main" val="1649792597"/>
                  </a:ext>
                </a:extLst>
              </a:tr>
              <a:tr h="370840">
                <a:tc>
                  <a:txBody>
                    <a:bodyPr/>
                    <a:lstStyle/>
                    <a:p>
                      <a:r>
                        <a:rPr lang="en-US" sz="1600" dirty="0" err="1"/>
                        <a:t>n_kv_heads</a:t>
                      </a:r>
                      <a:endParaRPr lang="en-US" sz="1600" dirty="0"/>
                    </a:p>
                  </a:txBody>
                  <a:tcPr/>
                </a:tc>
                <a:tc>
                  <a:txBody>
                    <a:bodyPr/>
                    <a:lstStyle/>
                    <a:p>
                      <a:r>
                        <a:rPr lang="en-US" sz="1600" dirty="0">
                          <a:latin typeface="+mj-lt"/>
                        </a:rPr>
                        <a:t>Number of attention heads (K, V)</a:t>
                      </a:r>
                    </a:p>
                  </a:txBody>
                  <a:tcPr/>
                </a:tc>
                <a:tc>
                  <a:txBody>
                    <a:bodyPr/>
                    <a:lstStyle/>
                    <a:p>
                      <a:pPr algn="r"/>
                      <a:r>
                        <a:rPr lang="en-US" sz="1600" dirty="0">
                          <a:latin typeface="+mj-lt"/>
                        </a:rPr>
                        <a:t>8</a:t>
                      </a:r>
                    </a:p>
                  </a:txBody>
                  <a:tcPr/>
                </a:tc>
                <a:tc>
                  <a:txBody>
                    <a:bodyPr/>
                    <a:lstStyle/>
                    <a:p>
                      <a:pPr algn="r"/>
                      <a:r>
                        <a:rPr lang="en-US" sz="1600" dirty="0">
                          <a:latin typeface="+mj-lt"/>
                        </a:rPr>
                        <a:t>8</a:t>
                      </a:r>
                    </a:p>
                  </a:txBody>
                  <a:tcPr/>
                </a:tc>
                <a:tc vMerge="1">
                  <a:txBody>
                    <a:bodyPr/>
                    <a:lstStyle/>
                    <a:p>
                      <a:endParaRPr lang="en-US" sz="1600" dirty="0">
                        <a:latin typeface="+mj-lt"/>
                      </a:endParaRPr>
                    </a:p>
                  </a:txBody>
                  <a:tcPr/>
                </a:tc>
                <a:extLst>
                  <a:ext uri="{0D108BD9-81ED-4DB2-BD59-A6C34878D82A}">
                    <a16:rowId xmlns:a16="http://schemas.microsoft.com/office/drawing/2014/main" val="230212177"/>
                  </a:ext>
                </a:extLst>
              </a:tr>
              <a:tr h="370840">
                <a:tc>
                  <a:txBody>
                    <a:bodyPr/>
                    <a:lstStyle/>
                    <a:p>
                      <a:r>
                        <a:rPr lang="en-US" sz="1600" dirty="0" err="1"/>
                        <a:t>windows_size</a:t>
                      </a:r>
                      <a:endParaRPr lang="en-US" sz="1600" dirty="0"/>
                    </a:p>
                  </a:txBody>
                  <a:tcPr/>
                </a:tc>
                <a:tc>
                  <a:txBody>
                    <a:bodyPr/>
                    <a:lstStyle/>
                    <a:p>
                      <a:r>
                        <a:rPr lang="en-US" sz="1600" dirty="0">
                          <a:latin typeface="+mj-lt"/>
                        </a:rPr>
                        <a:t>Size of the sliding window for attention calculation and Rolling Cache</a:t>
                      </a:r>
                    </a:p>
                  </a:txBody>
                  <a:tcPr/>
                </a:tc>
                <a:tc>
                  <a:txBody>
                    <a:bodyPr/>
                    <a:lstStyle/>
                    <a:p>
                      <a:pPr algn="r"/>
                      <a:r>
                        <a:rPr lang="en-US" sz="1600" dirty="0">
                          <a:latin typeface="+mj-lt"/>
                        </a:rPr>
                        <a:t>4096</a:t>
                      </a:r>
                    </a:p>
                  </a:txBody>
                  <a:tcPr/>
                </a:tc>
                <a:tc>
                  <a:txBody>
                    <a:bodyPr/>
                    <a:lstStyle/>
                    <a:p>
                      <a:pPr algn="r"/>
                      <a:r>
                        <a:rPr lang="en-US" sz="1600" dirty="0">
                          <a:latin typeface="+mj-lt"/>
                        </a:rPr>
                        <a:t>N/A</a:t>
                      </a:r>
                    </a:p>
                  </a:txBody>
                  <a:tcPr/>
                </a:tc>
                <a:tc>
                  <a:txBody>
                    <a:bodyPr/>
                    <a:lstStyle/>
                    <a:p>
                      <a:pPr algn="ctr"/>
                      <a:r>
                        <a:rPr lang="en-US" sz="1600" dirty="0" err="1">
                          <a:latin typeface="+mj-lt"/>
                        </a:rPr>
                        <a:t>window_size</a:t>
                      </a:r>
                      <a:r>
                        <a:rPr lang="en-US" sz="1600" dirty="0">
                          <a:latin typeface="+mj-lt"/>
                        </a:rPr>
                        <a:t> is not set in the </a:t>
                      </a:r>
                      <a:r>
                        <a:rPr lang="en-US" sz="1600" dirty="0" err="1">
                          <a:latin typeface="+mj-lt"/>
                        </a:rPr>
                        <a:t>params.json</a:t>
                      </a:r>
                      <a:r>
                        <a:rPr lang="en-US" sz="1600" dirty="0">
                          <a:latin typeface="+mj-lt"/>
                        </a:rPr>
                        <a:t> of the 8x7B model</a:t>
                      </a:r>
                    </a:p>
                  </a:txBody>
                  <a:tcPr anchor="ctr"/>
                </a:tc>
                <a:extLst>
                  <a:ext uri="{0D108BD9-81ED-4DB2-BD59-A6C34878D82A}">
                    <a16:rowId xmlns:a16="http://schemas.microsoft.com/office/drawing/2014/main" val="518761693"/>
                  </a:ext>
                </a:extLst>
              </a:tr>
              <a:tr h="370840">
                <a:tc>
                  <a:txBody>
                    <a:bodyPr/>
                    <a:lstStyle/>
                    <a:p>
                      <a:r>
                        <a:rPr lang="en-US" sz="1600" dirty="0" err="1"/>
                        <a:t>context_len</a:t>
                      </a:r>
                      <a:endParaRPr lang="en-US" sz="1600" dirty="0"/>
                    </a:p>
                  </a:txBody>
                  <a:tcPr/>
                </a:tc>
                <a:tc>
                  <a:txBody>
                    <a:bodyPr/>
                    <a:lstStyle/>
                    <a:p>
                      <a:r>
                        <a:rPr lang="en-US" sz="1600" dirty="0">
                          <a:latin typeface="+mj-lt"/>
                        </a:rPr>
                        <a:t>Context on which model was trained upon</a:t>
                      </a:r>
                    </a:p>
                  </a:txBody>
                  <a:tcPr/>
                </a:tc>
                <a:tc>
                  <a:txBody>
                    <a:bodyPr/>
                    <a:lstStyle/>
                    <a:p>
                      <a:pPr algn="r"/>
                      <a:r>
                        <a:rPr lang="en-US" sz="1600" dirty="0">
                          <a:latin typeface="+mj-lt"/>
                        </a:rPr>
                        <a:t>8192</a:t>
                      </a:r>
                    </a:p>
                  </a:txBody>
                  <a:tcPr/>
                </a:tc>
                <a:tc>
                  <a:txBody>
                    <a:bodyPr/>
                    <a:lstStyle/>
                    <a:p>
                      <a:pPr algn="r"/>
                      <a:r>
                        <a:rPr lang="en-US" sz="1600" dirty="0">
                          <a:latin typeface="+mj-lt"/>
                        </a:rPr>
                        <a:t>32000</a:t>
                      </a:r>
                    </a:p>
                  </a:txBody>
                  <a:tcPr/>
                </a:tc>
                <a:tc>
                  <a:txBody>
                    <a:bodyPr/>
                    <a:lstStyle/>
                    <a:p>
                      <a:pPr algn="ctr"/>
                      <a:r>
                        <a:rPr lang="en-US" sz="1600" dirty="0">
                          <a:latin typeface="+mj-lt"/>
                        </a:rPr>
                        <a:t>For 8x7B, values are from official announcement page</a:t>
                      </a:r>
                    </a:p>
                  </a:txBody>
                  <a:tcPr anchor="ctr"/>
                </a:tc>
                <a:extLst>
                  <a:ext uri="{0D108BD9-81ED-4DB2-BD59-A6C34878D82A}">
                    <a16:rowId xmlns:a16="http://schemas.microsoft.com/office/drawing/2014/main" val="3786266937"/>
                  </a:ext>
                </a:extLst>
              </a:tr>
              <a:tr h="370840">
                <a:tc>
                  <a:txBody>
                    <a:bodyPr/>
                    <a:lstStyle/>
                    <a:p>
                      <a:r>
                        <a:rPr lang="en-US" sz="1600" dirty="0" err="1"/>
                        <a:t>vocab_size</a:t>
                      </a:r>
                      <a:endParaRPr lang="en-US" sz="1600" dirty="0"/>
                    </a:p>
                  </a:txBody>
                  <a:tcPr/>
                </a:tc>
                <a:tc>
                  <a:txBody>
                    <a:bodyPr/>
                    <a:lstStyle/>
                    <a:p>
                      <a:r>
                        <a:rPr lang="en-US" sz="1600" dirty="0">
                          <a:latin typeface="+mj-lt"/>
                        </a:rPr>
                        <a:t>Number of tokens in the vocabulary</a:t>
                      </a:r>
                    </a:p>
                  </a:txBody>
                  <a:tcPr/>
                </a:tc>
                <a:tc>
                  <a:txBody>
                    <a:bodyPr/>
                    <a:lstStyle/>
                    <a:p>
                      <a:pPr algn="r"/>
                      <a:r>
                        <a:rPr lang="en-US" sz="1600" dirty="0">
                          <a:latin typeface="+mj-lt"/>
                        </a:rPr>
                        <a:t>32000</a:t>
                      </a:r>
                    </a:p>
                  </a:txBody>
                  <a:tcPr/>
                </a:tc>
                <a:tc>
                  <a:txBody>
                    <a:bodyPr/>
                    <a:lstStyle/>
                    <a:p>
                      <a:pPr algn="r"/>
                      <a:r>
                        <a:rPr lang="en-US" sz="1600" dirty="0">
                          <a:latin typeface="+mj-lt"/>
                        </a:rPr>
                        <a:t>32000</a:t>
                      </a:r>
                    </a:p>
                  </a:txBody>
                  <a:tcPr/>
                </a:tc>
                <a:tc>
                  <a:txBody>
                    <a:bodyPr/>
                    <a:lstStyle/>
                    <a:p>
                      <a:pPr algn="ctr"/>
                      <a:r>
                        <a:rPr lang="en-US" sz="1600" dirty="0">
                          <a:latin typeface="+mj-lt"/>
                        </a:rPr>
                        <a:t>The tokenizer is the </a:t>
                      </a:r>
                      <a:r>
                        <a:rPr lang="en-US" sz="1600" dirty="0" err="1">
                          <a:latin typeface="+mj-lt"/>
                        </a:rPr>
                        <a:t>SentencePiece</a:t>
                      </a:r>
                      <a:r>
                        <a:rPr lang="en-US" sz="1600" dirty="0">
                          <a:latin typeface="+mj-lt"/>
                        </a:rPr>
                        <a:t> tokenizer</a:t>
                      </a:r>
                    </a:p>
                  </a:txBody>
                  <a:tcPr anchor="ctr"/>
                </a:tc>
                <a:extLst>
                  <a:ext uri="{0D108BD9-81ED-4DB2-BD59-A6C34878D82A}">
                    <a16:rowId xmlns:a16="http://schemas.microsoft.com/office/drawing/2014/main" val="2835165190"/>
                  </a:ext>
                </a:extLst>
              </a:tr>
              <a:tr h="370840">
                <a:tc>
                  <a:txBody>
                    <a:bodyPr/>
                    <a:lstStyle/>
                    <a:p>
                      <a:r>
                        <a:rPr lang="en-US" sz="1600" dirty="0" err="1"/>
                        <a:t>num_experts_per_token</a:t>
                      </a:r>
                      <a:endParaRPr lang="en-US" sz="1600" dirty="0"/>
                    </a:p>
                  </a:txBody>
                  <a:tcPr/>
                </a:tc>
                <a:tc>
                  <a:txBody>
                    <a:bodyPr/>
                    <a:lstStyle/>
                    <a:p>
                      <a:r>
                        <a:rPr lang="en-US" sz="1600" dirty="0">
                          <a:latin typeface="+mj-lt"/>
                        </a:rPr>
                        <a:t>Number of expert models for each token</a:t>
                      </a:r>
                    </a:p>
                  </a:txBody>
                  <a:tcPr/>
                </a:tc>
                <a:tc>
                  <a:txBody>
                    <a:bodyPr/>
                    <a:lstStyle/>
                    <a:p>
                      <a:pPr algn="r"/>
                      <a:r>
                        <a:rPr lang="en-US" sz="1600" dirty="0">
                          <a:latin typeface="+mj-lt"/>
                        </a:rPr>
                        <a:t>N/A</a:t>
                      </a:r>
                    </a:p>
                  </a:txBody>
                  <a:tcPr/>
                </a:tc>
                <a:tc>
                  <a:txBody>
                    <a:bodyPr/>
                    <a:lstStyle/>
                    <a:p>
                      <a:pPr algn="r"/>
                      <a:r>
                        <a:rPr lang="en-US" sz="1600" dirty="0">
                          <a:latin typeface="+mj-lt"/>
                        </a:rPr>
                        <a:t>2</a:t>
                      </a:r>
                    </a:p>
                  </a:txBody>
                  <a:tcPr/>
                </a:tc>
                <a:tc rowSpan="2">
                  <a:txBody>
                    <a:bodyPr/>
                    <a:lstStyle/>
                    <a:p>
                      <a:pPr algn="ctr"/>
                      <a:r>
                        <a:rPr lang="en-US" sz="1600" dirty="0">
                          <a:latin typeface="+mj-lt"/>
                        </a:rPr>
                        <a:t>Sparse Mixture of Experts only available for 8x7B</a:t>
                      </a:r>
                    </a:p>
                  </a:txBody>
                  <a:tcPr anchor="ctr"/>
                </a:tc>
                <a:extLst>
                  <a:ext uri="{0D108BD9-81ED-4DB2-BD59-A6C34878D82A}">
                    <a16:rowId xmlns:a16="http://schemas.microsoft.com/office/drawing/2014/main" val="1796589480"/>
                  </a:ext>
                </a:extLst>
              </a:tr>
              <a:tr h="370840">
                <a:tc>
                  <a:txBody>
                    <a:bodyPr/>
                    <a:lstStyle/>
                    <a:p>
                      <a:r>
                        <a:rPr lang="en-US" sz="1600" dirty="0" err="1"/>
                        <a:t>num_experts</a:t>
                      </a:r>
                      <a:endParaRPr lang="en-US" sz="1600" dirty="0"/>
                    </a:p>
                  </a:txBody>
                  <a:tcPr/>
                </a:tc>
                <a:tc>
                  <a:txBody>
                    <a:bodyPr/>
                    <a:lstStyle/>
                    <a:p>
                      <a:r>
                        <a:rPr lang="en-US" sz="1600" dirty="0">
                          <a:latin typeface="+mj-lt"/>
                        </a:rPr>
                        <a:t>Number of expert models</a:t>
                      </a:r>
                    </a:p>
                  </a:txBody>
                  <a:tcPr/>
                </a:tc>
                <a:tc>
                  <a:txBody>
                    <a:bodyPr/>
                    <a:lstStyle/>
                    <a:p>
                      <a:pPr algn="r"/>
                      <a:r>
                        <a:rPr lang="en-US" sz="1600" dirty="0">
                          <a:latin typeface="+mj-lt"/>
                        </a:rPr>
                        <a:t>N/A</a:t>
                      </a:r>
                    </a:p>
                  </a:txBody>
                  <a:tcPr/>
                </a:tc>
                <a:tc>
                  <a:txBody>
                    <a:bodyPr/>
                    <a:lstStyle/>
                    <a:p>
                      <a:pPr algn="r"/>
                      <a:r>
                        <a:rPr lang="en-US" sz="1600" dirty="0">
                          <a:latin typeface="+mj-lt"/>
                        </a:rPr>
                        <a:t>8</a:t>
                      </a:r>
                    </a:p>
                  </a:txBody>
                  <a:tcPr/>
                </a:tc>
                <a:tc vMerge="1">
                  <a:txBody>
                    <a:bodyPr/>
                    <a:lstStyle/>
                    <a:p>
                      <a:endParaRPr lang="en-US" sz="1600" dirty="0">
                        <a:latin typeface="+mj-lt"/>
                      </a:endParaRPr>
                    </a:p>
                  </a:txBody>
                  <a:tcPr/>
                </a:tc>
                <a:extLst>
                  <a:ext uri="{0D108BD9-81ED-4DB2-BD59-A6C34878D82A}">
                    <a16:rowId xmlns:a16="http://schemas.microsoft.com/office/drawing/2014/main" val="2721145567"/>
                  </a:ext>
                </a:extLst>
              </a:tr>
            </a:tbl>
          </a:graphicData>
        </a:graphic>
      </p:graphicFrame>
    </p:spTree>
    <p:extLst>
      <p:ext uri="{BB962C8B-B14F-4D97-AF65-F5344CB8AC3E}">
        <p14:creationId xmlns:p14="http://schemas.microsoft.com/office/powerpoint/2010/main" val="349805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Rolling Buffer Cache: How does it work?</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1744053"/>
          </a:xfrm>
        </p:spPr>
        <p:txBody>
          <a:bodyPr>
            <a:normAutofit/>
          </a:bodyPr>
          <a:lstStyle/>
          <a:p>
            <a:pPr marL="0" indent="0">
              <a:buNone/>
            </a:pPr>
            <a:r>
              <a:rPr lang="en-US" sz="2000" dirty="0">
                <a:latin typeface="+mj-lt"/>
              </a:rPr>
              <a:t>We keep track of a write pointer that tells us where we added the last token in the rolling buffer cache.</a:t>
            </a:r>
          </a:p>
          <a:p>
            <a:pPr marL="0" indent="0">
              <a:buNone/>
            </a:pPr>
            <a:r>
              <a:rPr lang="en-US" sz="2000" dirty="0">
                <a:latin typeface="+mj-lt"/>
              </a:rPr>
              <a:t>We add a new token and move the pointer forward.</a:t>
            </a:r>
          </a:p>
          <a:p>
            <a:pPr marL="0" indent="0">
              <a:buNone/>
            </a:pPr>
            <a:r>
              <a:rPr lang="en-US" sz="2000" dirty="0">
                <a:latin typeface="+mj-lt"/>
              </a:rPr>
              <a:t>Let’s add the sentence </a:t>
            </a:r>
            <a:r>
              <a:rPr lang="en-US" sz="2000" b="1" dirty="0"/>
              <a:t>“The cat is on a chair”</a:t>
            </a:r>
          </a:p>
          <a:p>
            <a:pPr marL="0" indent="0">
              <a:buNone/>
            </a:pPr>
            <a:endParaRPr lang="en-US" sz="2000" dirty="0">
              <a:latin typeface="+mj-lt"/>
            </a:endParaRPr>
          </a:p>
          <a:p>
            <a:pPr marL="0" indent="0">
              <a:buNone/>
            </a:pPr>
            <a:endParaRPr lang="en-US" sz="2000" b="1" dirty="0"/>
          </a:p>
        </p:txBody>
      </p:sp>
      <p:sp>
        <p:nvSpPr>
          <p:cNvPr id="2" name="Rectangle 1">
            <a:extLst>
              <a:ext uri="{FF2B5EF4-FFF2-40B4-BE49-F238E27FC236}">
                <a16:creationId xmlns:a16="http://schemas.microsoft.com/office/drawing/2014/main" id="{6F3230A8-437E-C8F5-9A14-67BA6CDA56C5}"/>
              </a:ext>
            </a:extLst>
          </p:cNvPr>
          <p:cNvSpPr/>
          <p:nvPr/>
        </p:nvSpPr>
        <p:spPr>
          <a:xfrm>
            <a:off x="1676401" y="3763109"/>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THE</a:t>
            </a:r>
          </a:p>
        </p:txBody>
      </p:sp>
      <p:sp>
        <p:nvSpPr>
          <p:cNvPr id="5" name="Rectangle 4">
            <a:extLst>
              <a:ext uri="{FF2B5EF4-FFF2-40B4-BE49-F238E27FC236}">
                <a16:creationId xmlns:a16="http://schemas.microsoft.com/office/drawing/2014/main" id="{BA9F4750-4D3D-B5E6-4BBC-EA651F2B40D8}"/>
              </a:ext>
            </a:extLst>
          </p:cNvPr>
          <p:cNvSpPr/>
          <p:nvPr/>
        </p:nvSpPr>
        <p:spPr>
          <a:xfrm>
            <a:off x="3892062" y="3763109"/>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8445724-CC43-5CA5-4362-0DB517E423F8}"/>
              </a:ext>
            </a:extLst>
          </p:cNvPr>
          <p:cNvSpPr/>
          <p:nvPr/>
        </p:nvSpPr>
        <p:spPr>
          <a:xfrm>
            <a:off x="6107723" y="3763108"/>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C843B29-2AA8-ECBD-6FE1-407FE276E106}"/>
              </a:ext>
            </a:extLst>
          </p:cNvPr>
          <p:cNvSpPr/>
          <p:nvPr/>
        </p:nvSpPr>
        <p:spPr>
          <a:xfrm>
            <a:off x="8323384" y="3763108"/>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42B9D95C-CAA1-D3F0-DF36-D7C36188A643}"/>
              </a:ext>
            </a:extLst>
          </p:cNvPr>
          <p:cNvCxnSpPr>
            <a:cxnSpLocks/>
          </p:cNvCxnSpPr>
          <p:nvPr/>
        </p:nvCxnSpPr>
        <p:spPr>
          <a:xfrm flipV="1">
            <a:off x="2772508" y="4366846"/>
            <a:ext cx="0" cy="1037314"/>
          </a:xfrm>
          <a:prstGeom prst="straightConnector1">
            <a:avLst/>
          </a:prstGeom>
          <a:ln w="63500">
            <a:solidFill>
              <a:srgbClr val="FF7749"/>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6293AB3-EC8D-C3EC-83DE-C9E6326F81C2}"/>
              </a:ext>
            </a:extLst>
          </p:cNvPr>
          <p:cNvSpPr txBox="1"/>
          <p:nvPr/>
        </p:nvSpPr>
        <p:spPr>
          <a:xfrm>
            <a:off x="1607064" y="5550696"/>
            <a:ext cx="2330888" cy="369332"/>
          </a:xfrm>
          <a:prstGeom prst="rect">
            <a:avLst/>
          </a:prstGeom>
          <a:noFill/>
        </p:spPr>
        <p:txBody>
          <a:bodyPr wrap="square" rtlCol="0" anchor="ctr">
            <a:spAutoFit/>
          </a:bodyPr>
          <a:lstStyle/>
          <a:p>
            <a:pPr algn="ctr"/>
            <a:r>
              <a:rPr lang="en-US" b="1" dirty="0"/>
              <a:t>Write pointer</a:t>
            </a:r>
          </a:p>
        </p:txBody>
      </p:sp>
    </p:spTree>
    <p:extLst>
      <p:ext uri="{BB962C8B-B14F-4D97-AF65-F5344CB8AC3E}">
        <p14:creationId xmlns:p14="http://schemas.microsoft.com/office/powerpoint/2010/main" val="3553440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Rolling Buffer Cache: How does it work?</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1744053"/>
          </a:xfrm>
        </p:spPr>
        <p:txBody>
          <a:bodyPr>
            <a:normAutofit/>
          </a:bodyPr>
          <a:lstStyle/>
          <a:p>
            <a:pPr marL="0" indent="0">
              <a:buNone/>
            </a:pPr>
            <a:r>
              <a:rPr lang="en-US" sz="2000" dirty="0">
                <a:latin typeface="+mj-lt"/>
              </a:rPr>
              <a:t>We keep track of a write pointer that tells us where we added the last token in the rolling buffer cache.</a:t>
            </a:r>
          </a:p>
          <a:p>
            <a:pPr marL="0" indent="0">
              <a:buNone/>
            </a:pPr>
            <a:r>
              <a:rPr lang="en-US" sz="2000" dirty="0">
                <a:latin typeface="+mj-lt"/>
              </a:rPr>
              <a:t>We add a new token and move the pointer forward.</a:t>
            </a:r>
          </a:p>
          <a:p>
            <a:pPr marL="0" indent="0">
              <a:buNone/>
            </a:pPr>
            <a:r>
              <a:rPr lang="en-US" sz="2000" dirty="0">
                <a:latin typeface="+mj-lt"/>
              </a:rPr>
              <a:t>Let’s add the sentence </a:t>
            </a:r>
            <a:r>
              <a:rPr lang="en-US" sz="2000" b="1" dirty="0"/>
              <a:t>“The cat is on a chair”</a:t>
            </a:r>
          </a:p>
          <a:p>
            <a:pPr marL="0" indent="0">
              <a:buNone/>
            </a:pPr>
            <a:endParaRPr lang="en-US" sz="2000" dirty="0">
              <a:latin typeface="+mj-lt"/>
            </a:endParaRPr>
          </a:p>
          <a:p>
            <a:pPr marL="0" indent="0">
              <a:buNone/>
            </a:pPr>
            <a:endParaRPr lang="en-US" sz="2000" b="1" dirty="0"/>
          </a:p>
        </p:txBody>
      </p:sp>
      <p:sp>
        <p:nvSpPr>
          <p:cNvPr id="2" name="Rectangle 1">
            <a:extLst>
              <a:ext uri="{FF2B5EF4-FFF2-40B4-BE49-F238E27FC236}">
                <a16:creationId xmlns:a16="http://schemas.microsoft.com/office/drawing/2014/main" id="{6F3230A8-437E-C8F5-9A14-67BA6CDA56C5}"/>
              </a:ext>
            </a:extLst>
          </p:cNvPr>
          <p:cNvSpPr/>
          <p:nvPr/>
        </p:nvSpPr>
        <p:spPr>
          <a:xfrm>
            <a:off x="1676401" y="3763109"/>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THE</a:t>
            </a:r>
          </a:p>
        </p:txBody>
      </p:sp>
      <p:sp>
        <p:nvSpPr>
          <p:cNvPr id="5" name="Rectangle 4">
            <a:extLst>
              <a:ext uri="{FF2B5EF4-FFF2-40B4-BE49-F238E27FC236}">
                <a16:creationId xmlns:a16="http://schemas.microsoft.com/office/drawing/2014/main" id="{BA9F4750-4D3D-B5E6-4BBC-EA651F2B40D8}"/>
              </a:ext>
            </a:extLst>
          </p:cNvPr>
          <p:cNvSpPr/>
          <p:nvPr/>
        </p:nvSpPr>
        <p:spPr>
          <a:xfrm>
            <a:off x="3892062" y="3763109"/>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CAT</a:t>
            </a:r>
            <a:endParaRPr lang="en-US" sz="2000" dirty="0"/>
          </a:p>
        </p:txBody>
      </p:sp>
      <p:sp>
        <p:nvSpPr>
          <p:cNvPr id="6" name="Rectangle 5">
            <a:extLst>
              <a:ext uri="{FF2B5EF4-FFF2-40B4-BE49-F238E27FC236}">
                <a16:creationId xmlns:a16="http://schemas.microsoft.com/office/drawing/2014/main" id="{98445724-CC43-5CA5-4362-0DB517E423F8}"/>
              </a:ext>
            </a:extLst>
          </p:cNvPr>
          <p:cNvSpPr/>
          <p:nvPr/>
        </p:nvSpPr>
        <p:spPr>
          <a:xfrm>
            <a:off x="6107723" y="3763108"/>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C843B29-2AA8-ECBD-6FE1-407FE276E106}"/>
              </a:ext>
            </a:extLst>
          </p:cNvPr>
          <p:cNvSpPr/>
          <p:nvPr/>
        </p:nvSpPr>
        <p:spPr>
          <a:xfrm>
            <a:off x="8323384" y="3763108"/>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Arrow Connector 2">
            <a:extLst>
              <a:ext uri="{FF2B5EF4-FFF2-40B4-BE49-F238E27FC236}">
                <a16:creationId xmlns:a16="http://schemas.microsoft.com/office/drawing/2014/main" id="{CCA2BEF5-D3BD-F56E-20FD-9761CF92DAEA}"/>
              </a:ext>
            </a:extLst>
          </p:cNvPr>
          <p:cNvCxnSpPr>
            <a:cxnSpLocks/>
          </p:cNvCxnSpPr>
          <p:nvPr/>
        </p:nvCxnSpPr>
        <p:spPr>
          <a:xfrm flipV="1">
            <a:off x="4988169" y="4366846"/>
            <a:ext cx="0" cy="1037314"/>
          </a:xfrm>
          <a:prstGeom prst="straightConnector1">
            <a:avLst/>
          </a:prstGeom>
          <a:ln w="63500">
            <a:solidFill>
              <a:srgbClr val="FF7749"/>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D70AAA-7254-60EB-96DB-C05C2FB972ED}"/>
              </a:ext>
            </a:extLst>
          </p:cNvPr>
          <p:cNvSpPr txBox="1"/>
          <p:nvPr/>
        </p:nvSpPr>
        <p:spPr>
          <a:xfrm>
            <a:off x="3822725" y="5515527"/>
            <a:ext cx="2330888" cy="369332"/>
          </a:xfrm>
          <a:prstGeom prst="rect">
            <a:avLst/>
          </a:prstGeom>
          <a:noFill/>
        </p:spPr>
        <p:txBody>
          <a:bodyPr wrap="square" rtlCol="0" anchor="ctr">
            <a:spAutoFit/>
          </a:bodyPr>
          <a:lstStyle/>
          <a:p>
            <a:pPr algn="ctr"/>
            <a:r>
              <a:rPr lang="en-US" b="1" dirty="0"/>
              <a:t>Write pointer</a:t>
            </a:r>
          </a:p>
        </p:txBody>
      </p:sp>
    </p:spTree>
    <p:extLst>
      <p:ext uri="{BB962C8B-B14F-4D97-AF65-F5344CB8AC3E}">
        <p14:creationId xmlns:p14="http://schemas.microsoft.com/office/powerpoint/2010/main" val="1180540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Rolling Buffer Cache: How does it work?</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1744053"/>
          </a:xfrm>
        </p:spPr>
        <p:txBody>
          <a:bodyPr>
            <a:normAutofit/>
          </a:bodyPr>
          <a:lstStyle/>
          <a:p>
            <a:pPr marL="0" indent="0">
              <a:buNone/>
            </a:pPr>
            <a:r>
              <a:rPr lang="en-US" sz="2000" dirty="0">
                <a:latin typeface="+mj-lt"/>
              </a:rPr>
              <a:t>We keep track of a write pointer that tells us where we added the last token in the rolling buffer cache.</a:t>
            </a:r>
          </a:p>
          <a:p>
            <a:pPr marL="0" indent="0">
              <a:buNone/>
            </a:pPr>
            <a:r>
              <a:rPr lang="en-US" sz="2000" dirty="0">
                <a:latin typeface="+mj-lt"/>
              </a:rPr>
              <a:t>We add a new token and move the pointer forward.</a:t>
            </a:r>
          </a:p>
          <a:p>
            <a:pPr marL="0" indent="0">
              <a:buNone/>
            </a:pPr>
            <a:r>
              <a:rPr lang="en-US" sz="2000" dirty="0">
                <a:latin typeface="+mj-lt"/>
              </a:rPr>
              <a:t>Let’s add the sentence </a:t>
            </a:r>
            <a:r>
              <a:rPr lang="en-US" sz="2000" b="1" dirty="0"/>
              <a:t>“The cat is on a chair”</a:t>
            </a:r>
          </a:p>
          <a:p>
            <a:pPr marL="0" indent="0">
              <a:buNone/>
            </a:pPr>
            <a:endParaRPr lang="en-US" sz="2000" dirty="0">
              <a:latin typeface="+mj-lt"/>
            </a:endParaRPr>
          </a:p>
          <a:p>
            <a:pPr marL="0" indent="0">
              <a:buNone/>
            </a:pPr>
            <a:endParaRPr lang="en-US" sz="2000" b="1" dirty="0"/>
          </a:p>
        </p:txBody>
      </p:sp>
      <p:sp>
        <p:nvSpPr>
          <p:cNvPr id="2" name="Rectangle 1">
            <a:extLst>
              <a:ext uri="{FF2B5EF4-FFF2-40B4-BE49-F238E27FC236}">
                <a16:creationId xmlns:a16="http://schemas.microsoft.com/office/drawing/2014/main" id="{6F3230A8-437E-C8F5-9A14-67BA6CDA56C5}"/>
              </a:ext>
            </a:extLst>
          </p:cNvPr>
          <p:cNvSpPr/>
          <p:nvPr/>
        </p:nvSpPr>
        <p:spPr>
          <a:xfrm>
            <a:off x="1676401" y="3763109"/>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THE</a:t>
            </a:r>
          </a:p>
        </p:txBody>
      </p:sp>
      <p:sp>
        <p:nvSpPr>
          <p:cNvPr id="5" name="Rectangle 4">
            <a:extLst>
              <a:ext uri="{FF2B5EF4-FFF2-40B4-BE49-F238E27FC236}">
                <a16:creationId xmlns:a16="http://schemas.microsoft.com/office/drawing/2014/main" id="{BA9F4750-4D3D-B5E6-4BBC-EA651F2B40D8}"/>
              </a:ext>
            </a:extLst>
          </p:cNvPr>
          <p:cNvSpPr/>
          <p:nvPr/>
        </p:nvSpPr>
        <p:spPr>
          <a:xfrm>
            <a:off x="3892062" y="3763109"/>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CAT</a:t>
            </a:r>
          </a:p>
        </p:txBody>
      </p:sp>
      <p:sp>
        <p:nvSpPr>
          <p:cNvPr id="6" name="Rectangle 5">
            <a:extLst>
              <a:ext uri="{FF2B5EF4-FFF2-40B4-BE49-F238E27FC236}">
                <a16:creationId xmlns:a16="http://schemas.microsoft.com/office/drawing/2014/main" id="{98445724-CC43-5CA5-4362-0DB517E423F8}"/>
              </a:ext>
            </a:extLst>
          </p:cNvPr>
          <p:cNvSpPr/>
          <p:nvPr/>
        </p:nvSpPr>
        <p:spPr>
          <a:xfrm>
            <a:off x="6107723" y="3763108"/>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IS</a:t>
            </a:r>
          </a:p>
        </p:txBody>
      </p:sp>
      <p:sp>
        <p:nvSpPr>
          <p:cNvPr id="9" name="Rectangle 8">
            <a:extLst>
              <a:ext uri="{FF2B5EF4-FFF2-40B4-BE49-F238E27FC236}">
                <a16:creationId xmlns:a16="http://schemas.microsoft.com/office/drawing/2014/main" id="{BC843B29-2AA8-ECBD-6FE1-407FE276E106}"/>
              </a:ext>
            </a:extLst>
          </p:cNvPr>
          <p:cNvSpPr/>
          <p:nvPr/>
        </p:nvSpPr>
        <p:spPr>
          <a:xfrm>
            <a:off x="8323384" y="3763108"/>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Arrow Connector 2">
            <a:extLst>
              <a:ext uri="{FF2B5EF4-FFF2-40B4-BE49-F238E27FC236}">
                <a16:creationId xmlns:a16="http://schemas.microsoft.com/office/drawing/2014/main" id="{E0A1635A-E6D5-9DFC-F73D-9354AA153403}"/>
              </a:ext>
            </a:extLst>
          </p:cNvPr>
          <p:cNvCxnSpPr>
            <a:cxnSpLocks/>
          </p:cNvCxnSpPr>
          <p:nvPr/>
        </p:nvCxnSpPr>
        <p:spPr>
          <a:xfrm flipV="1">
            <a:off x="7192107" y="4366846"/>
            <a:ext cx="0" cy="1037314"/>
          </a:xfrm>
          <a:prstGeom prst="straightConnector1">
            <a:avLst/>
          </a:prstGeom>
          <a:ln w="63500">
            <a:solidFill>
              <a:srgbClr val="FF7749"/>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C2B40EF-EF3C-B529-DDB2-4E5DA0E958BA}"/>
              </a:ext>
            </a:extLst>
          </p:cNvPr>
          <p:cNvSpPr txBox="1"/>
          <p:nvPr/>
        </p:nvSpPr>
        <p:spPr>
          <a:xfrm>
            <a:off x="6038386" y="5550696"/>
            <a:ext cx="2330888" cy="369332"/>
          </a:xfrm>
          <a:prstGeom prst="rect">
            <a:avLst/>
          </a:prstGeom>
          <a:noFill/>
        </p:spPr>
        <p:txBody>
          <a:bodyPr wrap="square" rtlCol="0" anchor="ctr">
            <a:spAutoFit/>
          </a:bodyPr>
          <a:lstStyle/>
          <a:p>
            <a:pPr algn="ctr"/>
            <a:r>
              <a:rPr lang="en-US" b="1" dirty="0"/>
              <a:t>Write pointer</a:t>
            </a:r>
          </a:p>
        </p:txBody>
      </p:sp>
    </p:spTree>
    <p:extLst>
      <p:ext uri="{BB962C8B-B14F-4D97-AF65-F5344CB8AC3E}">
        <p14:creationId xmlns:p14="http://schemas.microsoft.com/office/powerpoint/2010/main" val="4147352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Rolling Buffer Cache: How does it work?</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1744053"/>
          </a:xfrm>
        </p:spPr>
        <p:txBody>
          <a:bodyPr>
            <a:normAutofit/>
          </a:bodyPr>
          <a:lstStyle/>
          <a:p>
            <a:pPr marL="0" indent="0">
              <a:buNone/>
            </a:pPr>
            <a:r>
              <a:rPr lang="en-US" sz="2000" dirty="0">
                <a:latin typeface="+mj-lt"/>
              </a:rPr>
              <a:t>We keep track of a write pointer that tells us where we added the last token in the rolling buffer cache.</a:t>
            </a:r>
          </a:p>
          <a:p>
            <a:pPr marL="0" indent="0">
              <a:buNone/>
            </a:pPr>
            <a:r>
              <a:rPr lang="en-US" sz="2000" dirty="0">
                <a:latin typeface="+mj-lt"/>
              </a:rPr>
              <a:t>We add a new token and move the pointer forward.</a:t>
            </a:r>
          </a:p>
          <a:p>
            <a:pPr marL="0" indent="0">
              <a:buNone/>
            </a:pPr>
            <a:r>
              <a:rPr lang="en-US" sz="2000" dirty="0">
                <a:latin typeface="+mj-lt"/>
              </a:rPr>
              <a:t>Let’s add the sentence </a:t>
            </a:r>
            <a:r>
              <a:rPr lang="en-US" sz="2000" b="1" dirty="0"/>
              <a:t>“The cat is on a chair”</a:t>
            </a:r>
          </a:p>
          <a:p>
            <a:pPr marL="0" indent="0">
              <a:buNone/>
            </a:pPr>
            <a:endParaRPr lang="en-US" sz="2000" dirty="0">
              <a:latin typeface="+mj-lt"/>
            </a:endParaRPr>
          </a:p>
          <a:p>
            <a:pPr marL="0" indent="0">
              <a:buNone/>
            </a:pPr>
            <a:endParaRPr lang="en-US" sz="2000" b="1" dirty="0"/>
          </a:p>
        </p:txBody>
      </p:sp>
      <p:sp>
        <p:nvSpPr>
          <p:cNvPr id="2" name="Rectangle 1">
            <a:extLst>
              <a:ext uri="{FF2B5EF4-FFF2-40B4-BE49-F238E27FC236}">
                <a16:creationId xmlns:a16="http://schemas.microsoft.com/office/drawing/2014/main" id="{6F3230A8-437E-C8F5-9A14-67BA6CDA56C5}"/>
              </a:ext>
            </a:extLst>
          </p:cNvPr>
          <p:cNvSpPr/>
          <p:nvPr/>
        </p:nvSpPr>
        <p:spPr>
          <a:xfrm>
            <a:off x="1676401" y="3763109"/>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THE</a:t>
            </a:r>
          </a:p>
        </p:txBody>
      </p:sp>
      <p:sp>
        <p:nvSpPr>
          <p:cNvPr id="5" name="Rectangle 4">
            <a:extLst>
              <a:ext uri="{FF2B5EF4-FFF2-40B4-BE49-F238E27FC236}">
                <a16:creationId xmlns:a16="http://schemas.microsoft.com/office/drawing/2014/main" id="{BA9F4750-4D3D-B5E6-4BBC-EA651F2B40D8}"/>
              </a:ext>
            </a:extLst>
          </p:cNvPr>
          <p:cNvSpPr/>
          <p:nvPr/>
        </p:nvSpPr>
        <p:spPr>
          <a:xfrm>
            <a:off x="3892062" y="3763109"/>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CAT</a:t>
            </a:r>
          </a:p>
        </p:txBody>
      </p:sp>
      <p:sp>
        <p:nvSpPr>
          <p:cNvPr id="6" name="Rectangle 5">
            <a:extLst>
              <a:ext uri="{FF2B5EF4-FFF2-40B4-BE49-F238E27FC236}">
                <a16:creationId xmlns:a16="http://schemas.microsoft.com/office/drawing/2014/main" id="{98445724-CC43-5CA5-4362-0DB517E423F8}"/>
              </a:ext>
            </a:extLst>
          </p:cNvPr>
          <p:cNvSpPr/>
          <p:nvPr/>
        </p:nvSpPr>
        <p:spPr>
          <a:xfrm>
            <a:off x="6107723" y="3763108"/>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IS</a:t>
            </a:r>
          </a:p>
        </p:txBody>
      </p:sp>
      <p:sp>
        <p:nvSpPr>
          <p:cNvPr id="9" name="Rectangle 8">
            <a:extLst>
              <a:ext uri="{FF2B5EF4-FFF2-40B4-BE49-F238E27FC236}">
                <a16:creationId xmlns:a16="http://schemas.microsoft.com/office/drawing/2014/main" id="{BC843B29-2AA8-ECBD-6FE1-407FE276E106}"/>
              </a:ext>
            </a:extLst>
          </p:cNvPr>
          <p:cNvSpPr/>
          <p:nvPr/>
        </p:nvSpPr>
        <p:spPr>
          <a:xfrm>
            <a:off x="8323384" y="3763108"/>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ON</a:t>
            </a:r>
          </a:p>
        </p:txBody>
      </p:sp>
      <p:cxnSp>
        <p:nvCxnSpPr>
          <p:cNvPr id="10" name="Straight Arrow Connector 9">
            <a:extLst>
              <a:ext uri="{FF2B5EF4-FFF2-40B4-BE49-F238E27FC236}">
                <a16:creationId xmlns:a16="http://schemas.microsoft.com/office/drawing/2014/main" id="{698EDFC9-CB94-8817-BF22-1545718F0C4E}"/>
              </a:ext>
            </a:extLst>
          </p:cNvPr>
          <p:cNvCxnSpPr>
            <a:cxnSpLocks/>
          </p:cNvCxnSpPr>
          <p:nvPr/>
        </p:nvCxnSpPr>
        <p:spPr>
          <a:xfrm flipV="1">
            <a:off x="9401906" y="4366846"/>
            <a:ext cx="0" cy="1037314"/>
          </a:xfrm>
          <a:prstGeom prst="straightConnector1">
            <a:avLst/>
          </a:prstGeom>
          <a:ln w="63500">
            <a:solidFill>
              <a:srgbClr val="FF7749"/>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F801DF7-8271-0BA3-10DB-4AEC2077981B}"/>
              </a:ext>
            </a:extLst>
          </p:cNvPr>
          <p:cNvSpPr txBox="1"/>
          <p:nvPr/>
        </p:nvSpPr>
        <p:spPr>
          <a:xfrm>
            <a:off x="8254047" y="5550696"/>
            <a:ext cx="2330888" cy="369332"/>
          </a:xfrm>
          <a:prstGeom prst="rect">
            <a:avLst/>
          </a:prstGeom>
          <a:noFill/>
        </p:spPr>
        <p:txBody>
          <a:bodyPr wrap="square" rtlCol="0" anchor="ctr">
            <a:spAutoFit/>
          </a:bodyPr>
          <a:lstStyle/>
          <a:p>
            <a:pPr algn="ctr"/>
            <a:r>
              <a:rPr lang="en-US" b="1" dirty="0"/>
              <a:t>Write pointer</a:t>
            </a:r>
          </a:p>
        </p:txBody>
      </p:sp>
    </p:spTree>
    <p:extLst>
      <p:ext uri="{BB962C8B-B14F-4D97-AF65-F5344CB8AC3E}">
        <p14:creationId xmlns:p14="http://schemas.microsoft.com/office/powerpoint/2010/main" val="3188645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Rolling Buffer Cache: How does it work?</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1744053"/>
          </a:xfrm>
        </p:spPr>
        <p:txBody>
          <a:bodyPr>
            <a:normAutofit/>
          </a:bodyPr>
          <a:lstStyle/>
          <a:p>
            <a:pPr marL="0" indent="0">
              <a:buNone/>
            </a:pPr>
            <a:r>
              <a:rPr lang="en-US" sz="2000" dirty="0">
                <a:latin typeface="+mj-lt"/>
              </a:rPr>
              <a:t>We keep track of a write pointer that tells us where we added the last token in the rolling buffer cache.</a:t>
            </a:r>
          </a:p>
          <a:p>
            <a:pPr marL="0" indent="0">
              <a:buNone/>
            </a:pPr>
            <a:r>
              <a:rPr lang="en-US" sz="2000" dirty="0">
                <a:latin typeface="+mj-lt"/>
              </a:rPr>
              <a:t>We add a new token and move the pointer forward.</a:t>
            </a:r>
          </a:p>
          <a:p>
            <a:pPr marL="0" indent="0">
              <a:buNone/>
            </a:pPr>
            <a:r>
              <a:rPr lang="en-US" sz="2000" dirty="0">
                <a:latin typeface="+mj-lt"/>
              </a:rPr>
              <a:t>Let’s add the sentence </a:t>
            </a:r>
            <a:r>
              <a:rPr lang="en-US" sz="2000" b="1" dirty="0"/>
              <a:t>“The cat is on a chair”</a:t>
            </a:r>
          </a:p>
          <a:p>
            <a:pPr marL="0" indent="0">
              <a:buNone/>
            </a:pPr>
            <a:endParaRPr lang="en-US" sz="2000" dirty="0">
              <a:latin typeface="+mj-lt"/>
            </a:endParaRPr>
          </a:p>
          <a:p>
            <a:pPr marL="0" indent="0">
              <a:buNone/>
            </a:pPr>
            <a:endParaRPr lang="en-US" sz="2000" b="1" dirty="0"/>
          </a:p>
        </p:txBody>
      </p:sp>
      <p:sp>
        <p:nvSpPr>
          <p:cNvPr id="2" name="Rectangle 1">
            <a:extLst>
              <a:ext uri="{FF2B5EF4-FFF2-40B4-BE49-F238E27FC236}">
                <a16:creationId xmlns:a16="http://schemas.microsoft.com/office/drawing/2014/main" id="{6F3230A8-437E-C8F5-9A14-67BA6CDA56C5}"/>
              </a:ext>
            </a:extLst>
          </p:cNvPr>
          <p:cNvSpPr/>
          <p:nvPr/>
        </p:nvSpPr>
        <p:spPr>
          <a:xfrm>
            <a:off x="1676401" y="3763109"/>
            <a:ext cx="2192215" cy="41030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A</a:t>
            </a:r>
          </a:p>
        </p:txBody>
      </p:sp>
      <p:sp>
        <p:nvSpPr>
          <p:cNvPr id="5" name="Rectangle 4">
            <a:extLst>
              <a:ext uri="{FF2B5EF4-FFF2-40B4-BE49-F238E27FC236}">
                <a16:creationId xmlns:a16="http://schemas.microsoft.com/office/drawing/2014/main" id="{BA9F4750-4D3D-B5E6-4BBC-EA651F2B40D8}"/>
              </a:ext>
            </a:extLst>
          </p:cNvPr>
          <p:cNvSpPr/>
          <p:nvPr/>
        </p:nvSpPr>
        <p:spPr>
          <a:xfrm>
            <a:off x="3892062" y="3763109"/>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CAT</a:t>
            </a:r>
          </a:p>
        </p:txBody>
      </p:sp>
      <p:sp>
        <p:nvSpPr>
          <p:cNvPr id="6" name="Rectangle 5">
            <a:extLst>
              <a:ext uri="{FF2B5EF4-FFF2-40B4-BE49-F238E27FC236}">
                <a16:creationId xmlns:a16="http://schemas.microsoft.com/office/drawing/2014/main" id="{98445724-CC43-5CA5-4362-0DB517E423F8}"/>
              </a:ext>
            </a:extLst>
          </p:cNvPr>
          <p:cNvSpPr/>
          <p:nvPr/>
        </p:nvSpPr>
        <p:spPr>
          <a:xfrm>
            <a:off x="6107723" y="3763108"/>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IS</a:t>
            </a:r>
          </a:p>
        </p:txBody>
      </p:sp>
      <p:sp>
        <p:nvSpPr>
          <p:cNvPr id="9" name="Rectangle 8">
            <a:extLst>
              <a:ext uri="{FF2B5EF4-FFF2-40B4-BE49-F238E27FC236}">
                <a16:creationId xmlns:a16="http://schemas.microsoft.com/office/drawing/2014/main" id="{BC843B29-2AA8-ECBD-6FE1-407FE276E106}"/>
              </a:ext>
            </a:extLst>
          </p:cNvPr>
          <p:cNvSpPr/>
          <p:nvPr/>
        </p:nvSpPr>
        <p:spPr>
          <a:xfrm>
            <a:off x="8323384" y="3763108"/>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ON</a:t>
            </a:r>
          </a:p>
        </p:txBody>
      </p:sp>
      <p:cxnSp>
        <p:nvCxnSpPr>
          <p:cNvPr id="3" name="Straight Arrow Connector 2">
            <a:extLst>
              <a:ext uri="{FF2B5EF4-FFF2-40B4-BE49-F238E27FC236}">
                <a16:creationId xmlns:a16="http://schemas.microsoft.com/office/drawing/2014/main" id="{F833EFC2-1F0E-E67E-77AA-65C3C972CD3E}"/>
              </a:ext>
            </a:extLst>
          </p:cNvPr>
          <p:cNvCxnSpPr>
            <a:cxnSpLocks/>
          </p:cNvCxnSpPr>
          <p:nvPr/>
        </p:nvCxnSpPr>
        <p:spPr>
          <a:xfrm flipV="1">
            <a:off x="2772508" y="4366846"/>
            <a:ext cx="0" cy="1037314"/>
          </a:xfrm>
          <a:prstGeom prst="straightConnector1">
            <a:avLst/>
          </a:prstGeom>
          <a:ln w="63500">
            <a:solidFill>
              <a:srgbClr val="FF7749"/>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7E13B5-7FE4-5464-7DED-7F607501E025}"/>
              </a:ext>
            </a:extLst>
          </p:cNvPr>
          <p:cNvSpPr txBox="1"/>
          <p:nvPr/>
        </p:nvSpPr>
        <p:spPr>
          <a:xfrm>
            <a:off x="1607064" y="5550696"/>
            <a:ext cx="2330888" cy="369332"/>
          </a:xfrm>
          <a:prstGeom prst="rect">
            <a:avLst/>
          </a:prstGeom>
          <a:noFill/>
        </p:spPr>
        <p:txBody>
          <a:bodyPr wrap="square" rtlCol="0" anchor="ctr">
            <a:spAutoFit/>
          </a:bodyPr>
          <a:lstStyle/>
          <a:p>
            <a:pPr algn="ctr"/>
            <a:r>
              <a:rPr lang="en-US" b="1" dirty="0"/>
              <a:t>Write pointer</a:t>
            </a:r>
          </a:p>
        </p:txBody>
      </p:sp>
    </p:spTree>
    <p:extLst>
      <p:ext uri="{BB962C8B-B14F-4D97-AF65-F5344CB8AC3E}">
        <p14:creationId xmlns:p14="http://schemas.microsoft.com/office/powerpoint/2010/main" val="2509980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Rolling Buffer Cache: Unrolling</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6"/>
            <a:ext cx="10292097" cy="835507"/>
          </a:xfrm>
        </p:spPr>
        <p:txBody>
          <a:bodyPr>
            <a:normAutofit/>
          </a:bodyPr>
          <a:lstStyle/>
          <a:p>
            <a:pPr marL="0" indent="0">
              <a:buNone/>
            </a:pPr>
            <a:r>
              <a:rPr lang="en-US" sz="1600" dirty="0">
                <a:latin typeface="+mj-lt"/>
              </a:rPr>
              <a:t>Imagine we want to “unroll” the cache because we want to calculate the attention of the incoming token. It’s very easy! We just need to use the write pointer to understand how to order the items: </a:t>
            </a:r>
            <a:r>
              <a:rPr lang="en-US" sz="1600" b="1" dirty="0"/>
              <a:t>We first take all the items AFTER the write pointer, and then all the items from the 0</a:t>
            </a:r>
            <a:r>
              <a:rPr lang="en-US" sz="1600" b="1" baseline="30000" dirty="0"/>
              <a:t>th </a:t>
            </a:r>
            <a:r>
              <a:rPr lang="en-US" sz="1600" b="1" dirty="0"/>
              <a:t>index up to the position of the write pointer (inclusive).</a:t>
            </a:r>
          </a:p>
        </p:txBody>
      </p:sp>
      <p:grpSp>
        <p:nvGrpSpPr>
          <p:cNvPr id="18" name="Group 17">
            <a:extLst>
              <a:ext uri="{FF2B5EF4-FFF2-40B4-BE49-F238E27FC236}">
                <a16:creationId xmlns:a16="http://schemas.microsoft.com/office/drawing/2014/main" id="{348F7A98-D365-D650-CA4A-9842F14F05AB}"/>
              </a:ext>
            </a:extLst>
          </p:cNvPr>
          <p:cNvGrpSpPr/>
          <p:nvPr/>
        </p:nvGrpSpPr>
        <p:grpSpPr>
          <a:xfrm>
            <a:off x="1641732" y="2796071"/>
            <a:ext cx="8908535" cy="2239106"/>
            <a:chOff x="1607064" y="2954221"/>
            <a:chExt cx="8908535" cy="2239106"/>
          </a:xfrm>
        </p:grpSpPr>
        <p:sp>
          <p:nvSpPr>
            <p:cNvPr id="2" name="Rectangle 1">
              <a:extLst>
                <a:ext uri="{FF2B5EF4-FFF2-40B4-BE49-F238E27FC236}">
                  <a16:creationId xmlns:a16="http://schemas.microsoft.com/office/drawing/2014/main" id="{6F3230A8-437E-C8F5-9A14-67BA6CDA56C5}"/>
                </a:ext>
              </a:extLst>
            </p:cNvPr>
            <p:cNvSpPr/>
            <p:nvPr/>
          </p:nvSpPr>
          <p:spPr>
            <a:xfrm>
              <a:off x="1676401" y="2954222"/>
              <a:ext cx="2192215" cy="41030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A</a:t>
              </a:r>
            </a:p>
          </p:txBody>
        </p:sp>
        <p:sp>
          <p:nvSpPr>
            <p:cNvPr id="5" name="Rectangle 4">
              <a:extLst>
                <a:ext uri="{FF2B5EF4-FFF2-40B4-BE49-F238E27FC236}">
                  <a16:creationId xmlns:a16="http://schemas.microsoft.com/office/drawing/2014/main" id="{BA9F4750-4D3D-B5E6-4BBC-EA651F2B40D8}"/>
                </a:ext>
              </a:extLst>
            </p:cNvPr>
            <p:cNvSpPr/>
            <p:nvPr/>
          </p:nvSpPr>
          <p:spPr>
            <a:xfrm>
              <a:off x="3892062" y="2954222"/>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CAT</a:t>
              </a:r>
            </a:p>
          </p:txBody>
        </p:sp>
        <p:sp>
          <p:nvSpPr>
            <p:cNvPr id="6" name="Rectangle 5">
              <a:extLst>
                <a:ext uri="{FF2B5EF4-FFF2-40B4-BE49-F238E27FC236}">
                  <a16:creationId xmlns:a16="http://schemas.microsoft.com/office/drawing/2014/main" id="{98445724-CC43-5CA5-4362-0DB517E423F8}"/>
                </a:ext>
              </a:extLst>
            </p:cNvPr>
            <p:cNvSpPr/>
            <p:nvPr/>
          </p:nvSpPr>
          <p:spPr>
            <a:xfrm>
              <a:off x="6107723" y="2954221"/>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IS</a:t>
              </a:r>
            </a:p>
          </p:txBody>
        </p:sp>
        <p:sp>
          <p:nvSpPr>
            <p:cNvPr id="9" name="Rectangle 8">
              <a:extLst>
                <a:ext uri="{FF2B5EF4-FFF2-40B4-BE49-F238E27FC236}">
                  <a16:creationId xmlns:a16="http://schemas.microsoft.com/office/drawing/2014/main" id="{BC843B29-2AA8-ECBD-6FE1-407FE276E106}"/>
                </a:ext>
              </a:extLst>
            </p:cNvPr>
            <p:cNvSpPr/>
            <p:nvPr/>
          </p:nvSpPr>
          <p:spPr>
            <a:xfrm>
              <a:off x="8323384" y="2954221"/>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ON</a:t>
              </a:r>
            </a:p>
          </p:txBody>
        </p:sp>
        <p:cxnSp>
          <p:nvCxnSpPr>
            <p:cNvPr id="3" name="Straight Arrow Connector 2">
              <a:extLst>
                <a:ext uri="{FF2B5EF4-FFF2-40B4-BE49-F238E27FC236}">
                  <a16:creationId xmlns:a16="http://schemas.microsoft.com/office/drawing/2014/main" id="{F833EFC2-1F0E-E67E-77AA-65C3C972CD3E}"/>
                </a:ext>
              </a:extLst>
            </p:cNvPr>
            <p:cNvCxnSpPr>
              <a:cxnSpLocks/>
            </p:cNvCxnSpPr>
            <p:nvPr/>
          </p:nvCxnSpPr>
          <p:spPr>
            <a:xfrm flipV="1">
              <a:off x="2772508" y="3557959"/>
              <a:ext cx="0" cy="486508"/>
            </a:xfrm>
            <a:prstGeom prst="straightConnector1">
              <a:avLst/>
            </a:prstGeom>
            <a:ln w="63500">
              <a:solidFill>
                <a:srgbClr val="FF7749"/>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7E13B5-7FE4-5464-7DED-7F607501E025}"/>
                </a:ext>
              </a:extLst>
            </p:cNvPr>
            <p:cNvSpPr txBox="1"/>
            <p:nvPr/>
          </p:nvSpPr>
          <p:spPr>
            <a:xfrm>
              <a:off x="1607064" y="4196867"/>
              <a:ext cx="2330888" cy="369332"/>
            </a:xfrm>
            <a:prstGeom prst="rect">
              <a:avLst/>
            </a:prstGeom>
            <a:noFill/>
          </p:spPr>
          <p:txBody>
            <a:bodyPr wrap="square" rtlCol="0" anchor="ctr">
              <a:spAutoFit/>
            </a:bodyPr>
            <a:lstStyle/>
            <a:p>
              <a:pPr algn="ctr"/>
              <a:r>
                <a:rPr lang="en-US" b="1" dirty="0"/>
                <a:t>Write pointer</a:t>
              </a:r>
            </a:p>
          </p:txBody>
        </p:sp>
        <p:sp>
          <p:nvSpPr>
            <p:cNvPr id="13" name="Rectangle 12">
              <a:extLst>
                <a:ext uri="{FF2B5EF4-FFF2-40B4-BE49-F238E27FC236}">
                  <a16:creationId xmlns:a16="http://schemas.microsoft.com/office/drawing/2014/main" id="{1F109264-B3D4-E23C-D984-EBF18FECB224}"/>
                </a:ext>
              </a:extLst>
            </p:cNvPr>
            <p:cNvSpPr/>
            <p:nvPr/>
          </p:nvSpPr>
          <p:spPr>
            <a:xfrm>
              <a:off x="1676401" y="4783020"/>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CAT</a:t>
              </a:r>
            </a:p>
          </p:txBody>
        </p:sp>
        <p:sp>
          <p:nvSpPr>
            <p:cNvPr id="14" name="Rectangle 13">
              <a:extLst>
                <a:ext uri="{FF2B5EF4-FFF2-40B4-BE49-F238E27FC236}">
                  <a16:creationId xmlns:a16="http://schemas.microsoft.com/office/drawing/2014/main" id="{EED1FD51-FEB6-5C7C-BEA4-9C370920A837}"/>
                </a:ext>
              </a:extLst>
            </p:cNvPr>
            <p:cNvSpPr/>
            <p:nvPr/>
          </p:nvSpPr>
          <p:spPr>
            <a:xfrm>
              <a:off x="3892062" y="4783020"/>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IS</a:t>
              </a:r>
            </a:p>
          </p:txBody>
        </p:sp>
        <p:sp>
          <p:nvSpPr>
            <p:cNvPr id="15" name="Rectangle 14">
              <a:extLst>
                <a:ext uri="{FF2B5EF4-FFF2-40B4-BE49-F238E27FC236}">
                  <a16:creationId xmlns:a16="http://schemas.microsoft.com/office/drawing/2014/main" id="{4C58D93C-1E6A-0EFF-63F6-F0ED8343C1F9}"/>
                </a:ext>
              </a:extLst>
            </p:cNvPr>
            <p:cNvSpPr/>
            <p:nvPr/>
          </p:nvSpPr>
          <p:spPr>
            <a:xfrm>
              <a:off x="6107723" y="4783019"/>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ON</a:t>
              </a:r>
            </a:p>
          </p:txBody>
        </p:sp>
        <p:sp>
          <p:nvSpPr>
            <p:cNvPr id="16" name="Rectangle 15">
              <a:extLst>
                <a:ext uri="{FF2B5EF4-FFF2-40B4-BE49-F238E27FC236}">
                  <a16:creationId xmlns:a16="http://schemas.microsoft.com/office/drawing/2014/main" id="{E3BAD8C4-2C7B-4F7E-EEAF-5CFC8953584B}"/>
                </a:ext>
              </a:extLst>
            </p:cNvPr>
            <p:cNvSpPr/>
            <p:nvPr/>
          </p:nvSpPr>
          <p:spPr>
            <a:xfrm>
              <a:off x="8323384" y="4783019"/>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A</a:t>
              </a:r>
            </a:p>
          </p:txBody>
        </p:sp>
      </p:grpSp>
      <p:pic>
        <p:nvPicPr>
          <p:cNvPr id="17" name="Picture 16">
            <a:extLst>
              <a:ext uri="{FF2B5EF4-FFF2-40B4-BE49-F238E27FC236}">
                <a16:creationId xmlns:a16="http://schemas.microsoft.com/office/drawing/2014/main" id="{4CDBB140-87AE-3A72-4FA6-0BE516207783}"/>
              </a:ext>
            </a:extLst>
          </p:cNvPr>
          <p:cNvPicPr>
            <a:picLocks noChangeAspect="1"/>
          </p:cNvPicPr>
          <p:nvPr/>
        </p:nvPicPr>
        <p:blipFill>
          <a:blip r:embed="rId2"/>
          <a:stretch>
            <a:fillRect/>
          </a:stretch>
        </p:blipFill>
        <p:spPr>
          <a:xfrm>
            <a:off x="1711069" y="5240387"/>
            <a:ext cx="8361309" cy="1617613"/>
          </a:xfrm>
          <a:prstGeom prst="rect">
            <a:avLst/>
          </a:prstGeom>
        </p:spPr>
      </p:pic>
    </p:spTree>
    <p:extLst>
      <p:ext uri="{BB962C8B-B14F-4D97-AF65-F5344CB8AC3E}">
        <p14:creationId xmlns:p14="http://schemas.microsoft.com/office/powerpoint/2010/main" val="1222951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Pre-fill and chunking</a:t>
            </a:r>
          </a:p>
        </p:txBody>
      </p:sp>
      <mc:AlternateContent xmlns:mc="http://schemas.openxmlformats.org/markup-compatibility/2006">
        <mc:Choice xmlns:a14="http://schemas.microsoft.com/office/drawing/2010/main" Requires="a14">
          <p:sp>
            <p:nvSpPr>
              <p:cNvPr id="13" name="Content Placeholder 7">
                <a:extLst>
                  <a:ext uri="{FF2B5EF4-FFF2-40B4-BE49-F238E27FC236}">
                    <a16:creationId xmlns:a16="http://schemas.microsoft.com/office/drawing/2014/main" id="{53A928E2-3792-15FB-7D95-521E2034F972}"/>
                  </a:ext>
                </a:extLst>
              </p:cNvPr>
              <p:cNvSpPr>
                <a:spLocks noGrp="1"/>
              </p:cNvSpPr>
              <p:nvPr>
                <p:ph idx="1"/>
              </p:nvPr>
            </p:nvSpPr>
            <p:spPr>
              <a:xfrm>
                <a:off x="838200" y="1825625"/>
                <a:ext cx="10292097" cy="4351338"/>
              </a:xfrm>
            </p:spPr>
            <p:txBody>
              <a:bodyPr>
                <a:normAutofit/>
              </a:bodyPr>
              <a:lstStyle/>
              <a:p>
                <a:pPr marL="0" indent="0">
                  <a:buNone/>
                </a:pPr>
                <a:r>
                  <a:rPr lang="en-US" sz="2000" dirty="0">
                    <a:latin typeface="+mj-lt"/>
                  </a:rPr>
                  <a:t>When generating text using a Language Model, we use a prompt and then generate tokens one by one using the previous tokens. When dealing with KV-Cache, we first need to add all the prompt tokens to the KV-Cache so that we can then exploit it to generate the next tokens.</a:t>
                </a:r>
              </a:p>
              <a:p>
                <a:pPr marL="0" indent="0">
                  <a:buNone/>
                </a:pPr>
                <a:r>
                  <a:rPr lang="en-US" sz="2000" dirty="0">
                    <a:latin typeface="+mj-lt"/>
                  </a:rPr>
                  <a:t>Since the prompt is known in advance (we don’t need to generate it), we can prefill the KV-Cache using the tokens of the prompt. But what if the prompt is very big? We can either add one token at a time, but this can be time-consuming. Another way is we can add all the tokens of the prompt at once, but in that case the attention matrix (which is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latin typeface="+mj-lt"/>
                  </a:rPr>
                  <a:t>) may be very big and not fit in memory.</a:t>
                </a:r>
              </a:p>
              <a:p>
                <a:pPr marL="0" indent="0">
                  <a:buNone/>
                </a:pPr>
                <a:r>
                  <a:rPr lang="en-US" sz="2000" dirty="0">
                    <a:latin typeface="+mj-lt"/>
                  </a:rPr>
                  <a:t>The solution is to use pre-filling and chunking. Basically, we divide the prompt into chunks of a fixed size set to </a:t>
                </a:r>
                <a:r>
                  <a:rPr lang="en-US" sz="2000" b="1" dirty="0"/>
                  <a:t>W</a:t>
                </a:r>
                <a:r>
                  <a:rPr lang="en-US" sz="2000" dirty="0">
                    <a:latin typeface="+mj-lt"/>
                  </a:rPr>
                  <a:t> (except the last one), where </a:t>
                </a:r>
                <a:r>
                  <a:rPr lang="en-US" sz="2000" b="1" dirty="0"/>
                  <a:t>W</a:t>
                </a:r>
                <a:r>
                  <a:rPr lang="en-US" sz="2000" dirty="0">
                    <a:latin typeface="+mj-lt"/>
                  </a:rPr>
                  <a:t> is the size of the sliding window of the attention.</a:t>
                </a:r>
              </a:p>
              <a:p>
                <a:pPr marL="0" indent="0">
                  <a:buNone/>
                </a:pPr>
                <a:r>
                  <a:rPr lang="en-US" sz="2000" dirty="0">
                    <a:latin typeface="+mj-lt"/>
                  </a:rPr>
                  <a:t>Imagine we have a large prompt, with sliding window size of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=4</m:t>
                    </m:r>
                  </m:oMath>
                </a14:m>
                <a:r>
                  <a:rPr lang="en-US" sz="2000" dirty="0">
                    <a:latin typeface="+mj-lt"/>
                  </a:rPr>
                  <a:t>.</a:t>
                </a:r>
              </a:p>
              <a:p>
                <a:pPr marL="0" indent="0">
                  <a:buNone/>
                </a:pPr>
                <a:r>
                  <a:rPr lang="en-US" sz="2000" dirty="0">
                    <a:latin typeface="+mj-lt"/>
                  </a:rPr>
                  <a:t>For simplicity, let’s pretend that each word is a token.</a:t>
                </a:r>
              </a:p>
              <a:p>
                <a:pPr marL="0" indent="0">
                  <a:buNone/>
                </a:pPr>
                <a:r>
                  <a:rPr lang="en-US" sz="2000" b="1" dirty="0"/>
                  <a:t>Prompt: </a:t>
                </a:r>
                <a:r>
                  <a:rPr lang="en-US" sz="2000" i="1" dirty="0">
                    <a:latin typeface="+mj-lt"/>
                  </a:rPr>
                  <a:t>“Can you tell me who is the richest man in history?”</a:t>
                </a:r>
              </a:p>
            </p:txBody>
          </p:sp>
        </mc:Choice>
        <mc:Fallback>
          <p:sp>
            <p:nvSpPr>
              <p:cNvPr id="13" name="Content Placeholder 7">
                <a:extLst>
                  <a:ext uri="{FF2B5EF4-FFF2-40B4-BE49-F238E27FC236}">
                    <a16:creationId xmlns:a16="http://schemas.microsoft.com/office/drawing/2014/main" id="{53A928E2-3792-15FB-7D95-521E2034F972}"/>
                  </a:ext>
                </a:extLst>
              </p:cNvPr>
              <p:cNvSpPr>
                <a:spLocks noGrp="1" noRot="1" noChangeAspect="1" noMove="1" noResize="1" noEditPoints="1" noAdjustHandles="1" noChangeArrowheads="1" noChangeShapeType="1" noTextEdit="1"/>
              </p:cNvSpPr>
              <p:nvPr>
                <p:ph idx="1"/>
              </p:nvPr>
            </p:nvSpPr>
            <p:spPr>
              <a:xfrm>
                <a:off x="838200" y="1825625"/>
                <a:ext cx="10292097" cy="4351338"/>
              </a:xfrm>
              <a:blipFill>
                <a:blip r:embed="rId2"/>
                <a:stretch>
                  <a:fillRect l="-740" t="-1453" r="-740"/>
                </a:stretch>
              </a:blipFill>
            </p:spPr>
            <p:txBody>
              <a:bodyPr/>
              <a:lstStyle/>
              <a:p>
                <a:r>
                  <a:rPr lang="en-US">
                    <a:noFill/>
                  </a:rPr>
                  <a:t> </a:t>
                </a:r>
              </a:p>
            </p:txBody>
          </p:sp>
        </mc:Fallback>
      </mc:AlternateContent>
    </p:spTree>
    <p:extLst>
      <p:ext uri="{BB962C8B-B14F-4D97-AF65-F5344CB8AC3E}">
        <p14:creationId xmlns:p14="http://schemas.microsoft.com/office/powerpoint/2010/main" val="1277386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Pre-fill and chunking: First chunk</a:t>
            </a:r>
          </a:p>
        </p:txBody>
      </p:sp>
      <p:sp>
        <p:nvSpPr>
          <p:cNvPr id="13" name="Content Placeholder 7">
            <a:extLst>
              <a:ext uri="{FF2B5EF4-FFF2-40B4-BE49-F238E27FC236}">
                <a16:creationId xmlns:a16="http://schemas.microsoft.com/office/drawing/2014/main" id="{53A928E2-3792-15FB-7D95-521E2034F972}"/>
              </a:ext>
            </a:extLst>
          </p:cNvPr>
          <p:cNvSpPr>
            <a:spLocks noGrp="1"/>
          </p:cNvSpPr>
          <p:nvPr>
            <p:ph idx="1"/>
          </p:nvPr>
        </p:nvSpPr>
        <p:spPr>
          <a:xfrm>
            <a:off x="838200" y="1825625"/>
            <a:ext cx="10292097" cy="4351338"/>
          </a:xfrm>
        </p:spPr>
        <p:txBody>
          <a:bodyPr>
            <a:normAutofit/>
          </a:bodyPr>
          <a:lstStyle/>
          <a:p>
            <a:pPr marL="0" indent="0">
              <a:buNone/>
            </a:pPr>
            <a:r>
              <a:rPr lang="en-US" sz="2000" b="1" dirty="0"/>
              <a:t>Prompt: </a:t>
            </a:r>
            <a:r>
              <a:rPr lang="en-US" sz="2000" i="1" dirty="0">
                <a:latin typeface="+mj-lt"/>
              </a:rPr>
              <a:t>“</a:t>
            </a:r>
            <a:r>
              <a:rPr lang="en-US" sz="2000" i="1" dirty="0">
                <a:solidFill>
                  <a:srgbClr val="FF0000"/>
                </a:solidFill>
                <a:latin typeface="+mj-lt"/>
              </a:rPr>
              <a:t>Can you tell me </a:t>
            </a:r>
            <a:r>
              <a:rPr lang="en-US" sz="2000" i="1" dirty="0">
                <a:latin typeface="+mj-lt"/>
              </a:rPr>
              <a:t>who is the richest man in history?”</a:t>
            </a:r>
          </a:p>
        </p:txBody>
      </p:sp>
      <p:sp>
        <p:nvSpPr>
          <p:cNvPr id="11" name="Rectangle 10">
            <a:extLst>
              <a:ext uri="{FF2B5EF4-FFF2-40B4-BE49-F238E27FC236}">
                <a16:creationId xmlns:a16="http://schemas.microsoft.com/office/drawing/2014/main" id="{081C3E8B-50FB-4785-6998-3AFDFD7D348C}"/>
              </a:ext>
            </a:extLst>
          </p:cNvPr>
          <p:cNvSpPr/>
          <p:nvPr/>
        </p:nvSpPr>
        <p:spPr>
          <a:xfrm>
            <a:off x="2373424" y="2485296"/>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000" b="1" dirty="0"/>
          </a:p>
        </p:txBody>
      </p:sp>
      <p:sp>
        <p:nvSpPr>
          <p:cNvPr id="12" name="Rectangle 11">
            <a:extLst>
              <a:ext uri="{FF2B5EF4-FFF2-40B4-BE49-F238E27FC236}">
                <a16:creationId xmlns:a16="http://schemas.microsoft.com/office/drawing/2014/main" id="{774E11B1-8C28-0B72-C7F2-23D63F606534}"/>
              </a:ext>
            </a:extLst>
          </p:cNvPr>
          <p:cNvSpPr/>
          <p:nvPr/>
        </p:nvSpPr>
        <p:spPr>
          <a:xfrm>
            <a:off x="4589085" y="2485296"/>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000" b="1" dirty="0"/>
          </a:p>
        </p:txBody>
      </p:sp>
      <p:sp>
        <p:nvSpPr>
          <p:cNvPr id="14" name="Rectangle 13">
            <a:extLst>
              <a:ext uri="{FF2B5EF4-FFF2-40B4-BE49-F238E27FC236}">
                <a16:creationId xmlns:a16="http://schemas.microsoft.com/office/drawing/2014/main" id="{4A5D6D07-BC58-22CC-48DE-E9E1D30446D8}"/>
              </a:ext>
            </a:extLst>
          </p:cNvPr>
          <p:cNvSpPr/>
          <p:nvPr/>
        </p:nvSpPr>
        <p:spPr>
          <a:xfrm>
            <a:off x="6804746" y="2485295"/>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000" b="1" dirty="0"/>
          </a:p>
        </p:txBody>
      </p:sp>
      <p:sp>
        <p:nvSpPr>
          <p:cNvPr id="15" name="Rectangle 14">
            <a:extLst>
              <a:ext uri="{FF2B5EF4-FFF2-40B4-BE49-F238E27FC236}">
                <a16:creationId xmlns:a16="http://schemas.microsoft.com/office/drawing/2014/main" id="{47C83198-1D20-F565-34A9-3123B13A6EF2}"/>
              </a:ext>
            </a:extLst>
          </p:cNvPr>
          <p:cNvSpPr/>
          <p:nvPr/>
        </p:nvSpPr>
        <p:spPr>
          <a:xfrm>
            <a:off x="9020407" y="2485295"/>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000" b="1" dirty="0"/>
          </a:p>
        </p:txBody>
      </p:sp>
      <p:sp>
        <p:nvSpPr>
          <p:cNvPr id="16" name="TextBox 15">
            <a:extLst>
              <a:ext uri="{FF2B5EF4-FFF2-40B4-BE49-F238E27FC236}">
                <a16:creationId xmlns:a16="http://schemas.microsoft.com/office/drawing/2014/main" id="{C01FFA93-97D0-0358-9307-0C81D44C128A}"/>
              </a:ext>
            </a:extLst>
          </p:cNvPr>
          <p:cNvSpPr txBox="1"/>
          <p:nvPr/>
        </p:nvSpPr>
        <p:spPr>
          <a:xfrm>
            <a:off x="979378" y="2505782"/>
            <a:ext cx="1394046" cy="369332"/>
          </a:xfrm>
          <a:prstGeom prst="rect">
            <a:avLst/>
          </a:prstGeom>
          <a:noFill/>
        </p:spPr>
        <p:txBody>
          <a:bodyPr wrap="square" rtlCol="0" anchor="ctr">
            <a:spAutoFit/>
          </a:bodyPr>
          <a:lstStyle/>
          <a:p>
            <a:pPr algn="ctr"/>
            <a:r>
              <a:rPr lang="en-US" b="1" dirty="0"/>
              <a:t>KV-Cache</a:t>
            </a:r>
          </a:p>
        </p:txBody>
      </p:sp>
      <p:pic>
        <p:nvPicPr>
          <p:cNvPr id="18" name="Picture 17">
            <a:extLst>
              <a:ext uri="{FF2B5EF4-FFF2-40B4-BE49-F238E27FC236}">
                <a16:creationId xmlns:a16="http://schemas.microsoft.com/office/drawing/2014/main" id="{4493E077-CAE2-5C22-86C5-C8956A34C294}"/>
              </a:ext>
            </a:extLst>
          </p:cNvPr>
          <p:cNvPicPr>
            <a:picLocks noChangeAspect="1"/>
          </p:cNvPicPr>
          <p:nvPr/>
        </p:nvPicPr>
        <p:blipFill>
          <a:blip r:embed="rId2"/>
          <a:stretch>
            <a:fillRect/>
          </a:stretch>
        </p:blipFill>
        <p:spPr>
          <a:xfrm>
            <a:off x="2373424" y="3312556"/>
            <a:ext cx="2843345" cy="2864407"/>
          </a:xfrm>
          <a:prstGeom prst="rect">
            <a:avLst/>
          </a:prstGeom>
        </p:spPr>
      </p:pic>
      <p:sp>
        <p:nvSpPr>
          <p:cNvPr id="19" name="TextBox 18">
            <a:extLst>
              <a:ext uri="{FF2B5EF4-FFF2-40B4-BE49-F238E27FC236}">
                <a16:creationId xmlns:a16="http://schemas.microsoft.com/office/drawing/2014/main" id="{5209C66F-C6FB-E50D-C80D-CFF988048B26}"/>
              </a:ext>
            </a:extLst>
          </p:cNvPr>
          <p:cNvSpPr txBox="1"/>
          <p:nvPr/>
        </p:nvSpPr>
        <p:spPr>
          <a:xfrm>
            <a:off x="979378" y="4479815"/>
            <a:ext cx="1394046" cy="646331"/>
          </a:xfrm>
          <a:prstGeom prst="rect">
            <a:avLst/>
          </a:prstGeom>
          <a:noFill/>
        </p:spPr>
        <p:txBody>
          <a:bodyPr wrap="square" rtlCol="0" anchor="ctr">
            <a:spAutoFit/>
          </a:bodyPr>
          <a:lstStyle/>
          <a:p>
            <a:pPr algn="ctr"/>
            <a:r>
              <a:rPr lang="en-US" b="1" dirty="0"/>
              <a:t>Attention mask</a:t>
            </a:r>
          </a:p>
        </p:txBody>
      </p:sp>
      <p:sp>
        <p:nvSpPr>
          <p:cNvPr id="20" name="Content Placeholder 7">
            <a:extLst>
              <a:ext uri="{FF2B5EF4-FFF2-40B4-BE49-F238E27FC236}">
                <a16:creationId xmlns:a16="http://schemas.microsoft.com/office/drawing/2014/main" id="{002A9D58-BB50-5F05-E4F4-9DF09D4DC00F}"/>
              </a:ext>
            </a:extLst>
          </p:cNvPr>
          <p:cNvSpPr txBox="1">
            <a:spLocks/>
          </p:cNvSpPr>
          <p:nvPr/>
        </p:nvSpPr>
        <p:spPr>
          <a:xfrm>
            <a:off x="5357446" y="3312556"/>
            <a:ext cx="5925252" cy="2864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mj-lt"/>
              </a:rPr>
              <a:t>At every step, we calculate the attention using the tokens of the KV-Cache + the tokens of the current chunk as </a:t>
            </a:r>
            <a:r>
              <a:rPr lang="en-US" sz="1800" b="1" dirty="0"/>
              <a:t>Keys</a:t>
            </a:r>
            <a:r>
              <a:rPr lang="en-US" sz="1800" dirty="0">
                <a:latin typeface="+mj-lt"/>
              </a:rPr>
              <a:t> and </a:t>
            </a:r>
            <a:r>
              <a:rPr lang="en-US" sz="1800" b="1" dirty="0"/>
              <a:t>Values</a:t>
            </a:r>
            <a:r>
              <a:rPr lang="en-US" sz="1800" dirty="0">
                <a:latin typeface="+mj-lt"/>
              </a:rPr>
              <a:t>, while only the tokens of the incoming chunk as </a:t>
            </a:r>
            <a:r>
              <a:rPr lang="en-US" sz="1800" b="1" dirty="0"/>
              <a:t>Query</a:t>
            </a:r>
            <a:r>
              <a:rPr lang="en-US" sz="1800" dirty="0">
                <a:latin typeface="+mj-lt"/>
              </a:rPr>
              <a:t>. During the first step of pre-fill, the KV-Cache is initially empty.</a:t>
            </a:r>
          </a:p>
          <a:p>
            <a:pPr marL="0" indent="0">
              <a:buFont typeface="Arial" panose="020B0604020202020204" pitchFamily="34" charset="0"/>
              <a:buNone/>
            </a:pPr>
            <a:r>
              <a:rPr lang="en-US" sz="1800" b="1" dirty="0"/>
              <a:t>After</a:t>
            </a:r>
            <a:r>
              <a:rPr lang="en-US" sz="1800" dirty="0">
                <a:latin typeface="+mj-lt"/>
              </a:rPr>
              <a:t> calculating the attention, we add the tokens of the current chunk to the KV-Cache. This is different from token generation in which we first add the previously-generated token to the KV-Cache and then calculate the attention. </a:t>
            </a:r>
            <a:r>
              <a:rPr lang="en-US" sz="1800" b="1" dirty="0"/>
              <a:t>We will see later why.</a:t>
            </a:r>
          </a:p>
        </p:txBody>
      </p:sp>
    </p:spTree>
    <p:extLst>
      <p:ext uri="{BB962C8B-B14F-4D97-AF65-F5344CB8AC3E}">
        <p14:creationId xmlns:p14="http://schemas.microsoft.com/office/powerpoint/2010/main" val="4273647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Pre-fill and chunking: Second chunk</a:t>
            </a:r>
          </a:p>
        </p:txBody>
      </p:sp>
      <p:sp>
        <p:nvSpPr>
          <p:cNvPr id="13" name="Content Placeholder 7">
            <a:extLst>
              <a:ext uri="{FF2B5EF4-FFF2-40B4-BE49-F238E27FC236}">
                <a16:creationId xmlns:a16="http://schemas.microsoft.com/office/drawing/2014/main" id="{53A928E2-3792-15FB-7D95-521E2034F972}"/>
              </a:ext>
            </a:extLst>
          </p:cNvPr>
          <p:cNvSpPr>
            <a:spLocks noGrp="1"/>
          </p:cNvSpPr>
          <p:nvPr>
            <p:ph idx="1"/>
          </p:nvPr>
        </p:nvSpPr>
        <p:spPr>
          <a:xfrm>
            <a:off x="838200" y="1825625"/>
            <a:ext cx="10292097" cy="4351338"/>
          </a:xfrm>
        </p:spPr>
        <p:txBody>
          <a:bodyPr>
            <a:normAutofit/>
          </a:bodyPr>
          <a:lstStyle/>
          <a:p>
            <a:pPr marL="0" indent="0">
              <a:buNone/>
            </a:pPr>
            <a:r>
              <a:rPr lang="en-US" sz="2000" b="1" dirty="0"/>
              <a:t>Prompt: </a:t>
            </a:r>
            <a:r>
              <a:rPr lang="en-US" sz="2000" i="1" dirty="0">
                <a:latin typeface="+mj-lt"/>
              </a:rPr>
              <a:t>“Can you tell me </a:t>
            </a:r>
            <a:r>
              <a:rPr lang="en-US" sz="2000" i="1" dirty="0">
                <a:solidFill>
                  <a:srgbClr val="FF0000"/>
                </a:solidFill>
                <a:latin typeface="+mj-lt"/>
              </a:rPr>
              <a:t>who is the richest </a:t>
            </a:r>
            <a:r>
              <a:rPr lang="en-US" sz="2000" i="1" dirty="0">
                <a:latin typeface="+mj-lt"/>
              </a:rPr>
              <a:t>man in history?”</a:t>
            </a:r>
          </a:p>
        </p:txBody>
      </p:sp>
      <p:sp>
        <p:nvSpPr>
          <p:cNvPr id="11" name="Rectangle 10">
            <a:extLst>
              <a:ext uri="{FF2B5EF4-FFF2-40B4-BE49-F238E27FC236}">
                <a16:creationId xmlns:a16="http://schemas.microsoft.com/office/drawing/2014/main" id="{081C3E8B-50FB-4785-6998-3AFDFD7D348C}"/>
              </a:ext>
            </a:extLst>
          </p:cNvPr>
          <p:cNvSpPr/>
          <p:nvPr/>
        </p:nvSpPr>
        <p:spPr>
          <a:xfrm>
            <a:off x="2373424" y="2485296"/>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CAN</a:t>
            </a:r>
          </a:p>
        </p:txBody>
      </p:sp>
      <p:sp>
        <p:nvSpPr>
          <p:cNvPr id="12" name="Rectangle 11">
            <a:extLst>
              <a:ext uri="{FF2B5EF4-FFF2-40B4-BE49-F238E27FC236}">
                <a16:creationId xmlns:a16="http://schemas.microsoft.com/office/drawing/2014/main" id="{774E11B1-8C28-0B72-C7F2-23D63F606534}"/>
              </a:ext>
            </a:extLst>
          </p:cNvPr>
          <p:cNvSpPr/>
          <p:nvPr/>
        </p:nvSpPr>
        <p:spPr>
          <a:xfrm>
            <a:off x="4589085" y="2485296"/>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YOU</a:t>
            </a:r>
          </a:p>
        </p:txBody>
      </p:sp>
      <p:sp>
        <p:nvSpPr>
          <p:cNvPr id="14" name="Rectangle 13">
            <a:extLst>
              <a:ext uri="{FF2B5EF4-FFF2-40B4-BE49-F238E27FC236}">
                <a16:creationId xmlns:a16="http://schemas.microsoft.com/office/drawing/2014/main" id="{4A5D6D07-BC58-22CC-48DE-E9E1D30446D8}"/>
              </a:ext>
            </a:extLst>
          </p:cNvPr>
          <p:cNvSpPr/>
          <p:nvPr/>
        </p:nvSpPr>
        <p:spPr>
          <a:xfrm>
            <a:off x="6804746" y="2485295"/>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TELL</a:t>
            </a:r>
          </a:p>
        </p:txBody>
      </p:sp>
      <p:sp>
        <p:nvSpPr>
          <p:cNvPr id="15" name="Rectangle 14">
            <a:extLst>
              <a:ext uri="{FF2B5EF4-FFF2-40B4-BE49-F238E27FC236}">
                <a16:creationId xmlns:a16="http://schemas.microsoft.com/office/drawing/2014/main" id="{47C83198-1D20-F565-34A9-3123B13A6EF2}"/>
              </a:ext>
            </a:extLst>
          </p:cNvPr>
          <p:cNvSpPr/>
          <p:nvPr/>
        </p:nvSpPr>
        <p:spPr>
          <a:xfrm>
            <a:off x="9020407" y="2485295"/>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ME</a:t>
            </a:r>
          </a:p>
        </p:txBody>
      </p:sp>
      <p:sp>
        <p:nvSpPr>
          <p:cNvPr id="16" name="TextBox 15">
            <a:extLst>
              <a:ext uri="{FF2B5EF4-FFF2-40B4-BE49-F238E27FC236}">
                <a16:creationId xmlns:a16="http://schemas.microsoft.com/office/drawing/2014/main" id="{C01FFA93-97D0-0358-9307-0C81D44C128A}"/>
              </a:ext>
            </a:extLst>
          </p:cNvPr>
          <p:cNvSpPr txBox="1"/>
          <p:nvPr/>
        </p:nvSpPr>
        <p:spPr>
          <a:xfrm>
            <a:off x="979378" y="2505782"/>
            <a:ext cx="1394046" cy="369332"/>
          </a:xfrm>
          <a:prstGeom prst="rect">
            <a:avLst/>
          </a:prstGeom>
          <a:noFill/>
        </p:spPr>
        <p:txBody>
          <a:bodyPr wrap="square" rtlCol="0" anchor="ctr">
            <a:spAutoFit/>
          </a:bodyPr>
          <a:lstStyle/>
          <a:p>
            <a:pPr algn="ctr"/>
            <a:r>
              <a:rPr lang="en-US" b="1" dirty="0"/>
              <a:t>KV-Cache</a:t>
            </a:r>
          </a:p>
        </p:txBody>
      </p:sp>
      <p:sp>
        <p:nvSpPr>
          <p:cNvPr id="19" name="TextBox 18">
            <a:extLst>
              <a:ext uri="{FF2B5EF4-FFF2-40B4-BE49-F238E27FC236}">
                <a16:creationId xmlns:a16="http://schemas.microsoft.com/office/drawing/2014/main" id="{5209C66F-C6FB-E50D-C80D-CFF988048B26}"/>
              </a:ext>
            </a:extLst>
          </p:cNvPr>
          <p:cNvSpPr txBox="1"/>
          <p:nvPr/>
        </p:nvSpPr>
        <p:spPr>
          <a:xfrm>
            <a:off x="979378" y="4421592"/>
            <a:ext cx="1394046" cy="646331"/>
          </a:xfrm>
          <a:prstGeom prst="rect">
            <a:avLst/>
          </a:prstGeom>
          <a:noFill/>
        </p:spPr>
        <p:txBody>
          <a:bodyPr wrap="square" rtlCol="0" anchor="ctr">
            <a:spAutoFit/>
          </a:bodyPr>
          <a:lstStyle/>
          <a:p>
            <a:pPr algn="ctr"/>
            <a:r>
              <a:rPr lang="en-US" b="1" dirty="0"/>
              <a:t>Attention mask</a:t>
            </a:r>
          </a:p>
        </p:txBody>
      </p:sp>
      <p:sp>
        <p:nvSpPr>
          <p:cNvPr id="20" name="Content Placeholder 7">
            <a:extLst>
              <a:ext uri="{FF2B5EF4-FFF2-40B4-BE49-F238E27FC236}">
                <a16:creationId xmlns:a16="http://schemas.microsoft.com/office/drawing/2014/main" id="{002A9D58-BB50-5F05-E4F4-9DF09D4DC00F}"/>
              </a:ext>
            </a:extLst>
          </p:cNvPr>
          <p:cNvSpPr txBox="1">
            <a:spLocks/>
          </p:cNvSpPr>
          <p:nvPr/>
        </p:nvSpPr>
        <p:spPr>
          <a:xfrm>
            <a:off x="7549662" y="3312555"/>
            <a:ext cx="3804138" cy="28644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mj-lt"/>
              </a:rPr>
              <a:t>You may have noticed that the size of the attention mask is bigger than the KV-Cache. This is done on purpose, otherwise the newly added tokens will not have their dot products calculated with the items that were previously in the cache (for example the word ”Who” will not have its attention calculated with the previous tokens). </a:t>
            </a:r>
            <a:r>
              <a:rPr lang="en-US" sz="1600" b="1" dirty="0"/>
              <a:t>This mechanism is only used during pre-fill of the prompt. Why do we do it like this?</a:t>
            </a:r>
            <a:r>
              <a:rPr lang="en-US" sz="1600" dirty="0">
                <a:latin typeface="+mj-lt"/>
              </a:rPr>
              <a:t> Because KV-Cache has a fixed size, but at the same time we need all these attentions computed. </a:t>
            </a:r>
            <a:endParaRPr lang="en-US" sz="1600" b="1" dirty="0">
              <a:latin typeface="+mj-lt"/>
            </a:endParaRPr>
          </a:p>
          <a:p>
            <a:pPr marL="0" indent="0">
              <a:buNone/>
            </a:pPr>
            <a:r>
              <a:rPr lang="en-US" sz="1600" b="1" dirty="0"/>
              <a:t>Let’s review how this is implemented in code.</a:t>
            </a:r>
          </a:p>
          <a:p>
            <a:pPr marL="0" indent="0">
              <a:buFont typeface="Arial" panose="020B0604020202020204" pitchFamily="34" charset="0"/>
              <a:buNone/>
            </a:pPr>
            <a:endParaRPr lang="en-US" sz="1600" dirty="0">
              <a:latin typeface="+mj-lt"/>
            </a:endParaRPr>
          </a:p>
        </p:txBody>
      </p:sp>
      <p:pic>
        <p:nvPicPr>
          <p:cNvPr id="3" name="Picture 2">
            <a:extLst>
              <a:ext uri="{FF2B5EF4-FFF2-40B4-BE49-F238E27FC236}">
                <a16:creationId xmlns:a16="http://schemas.microsoft.com/office/drawing/2014/main" id="{E117F307-87A5-AFC5-DF76-8C0681BC5ACF}"/>
              </a:ext>
            </a:extLst>
          </p:cNvPr>
          <p:cNvPicPr>
            <a:picLocks noChangeAspect="1"/>
          </p:cNvPicPr>
          <p:nvPr/>
        </p:nvPicPr>
        <p:blipFill>
          <a:blip r:embed="rId2"/>
          <a:stretch>
            <a:fillRect/>
          </a:stretch>
        </p:blipFill>
        <p:spPr>
          <a:xfrm>
            <a:off x="2373424" y="3312555"/>
            <a:ext cx="5036321" cy="2864407"/>
          </a:xfrm>
          <a:prstGeom prst="rect">
            <a:avLst/>
          </a:prstGeom>
        </p:spPr>
      </p:pic>
    </p:spTree>
    <p:extLst>
      <p:ext uri="{BB962C8B-B14F-4D97-AF65-F5344CB8AC3E}">
        <p14:creationId xmlns:p14="http://schemas.microsoft.com/office/powerpoint/2010/main" val="1112577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Pre-fill and chunking: Code reference</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pPr marL="0" indent="0">
              <a:buNone/>
            </a:pPr>
            <a:r>
              <a:rPr lang="en-US" sz="1400" b="1" dirty="0"/>
              <a:t>Only during pre-fill, the attention is calculated using an attention mask that is bigger than the KV-Cache.</a:t>
            </a:r>
          </a:p>
          <a:p>
            <a:pPr marL="0" indent="0">
              <a:buNone/>
            </a:pPr>
            <a:r>
              <a:rPr lang="en-US" sz="1400" dirty="0">
                <a:latin typeface="+mj-lt"/>
              </a:rPr>
              <a:t>As you can see, during the pre-fill of the first chunk and subsequent chunks, we use the size of the KV-Cache and the number of tokens in the current chunk to generate the attention mask.</a:t>
            </a:r>
          </a:p>
          <a:p>
            <a:pPr marL="0" indent="0">
              <a:buNone/>
            </a:pPr>
            <a:r>
              <a:rPr lang="en-US" sz="1400" dirty="0">
                <a:latin typeface="+mj-lt"/>
              </a:rPr>
              <a:t>During pre-fill, the attention mask is calculated using the KV-Cache + the tokens in the current chunk, </a:t>
            </a:r>
            <a:r>
              <a:rPr lang="en-US" sz="1400" b="1" dirty="0"/>
              <a:t>so the size of the attention mask can be bigger than that of the KV-Cache (W).</a:t>
            </a:r>
          </a:p>
          <a:p>
            <a:pPr marL="0" indent="0">
              <a:buNone/>
            </a:pPr>
            <a:r>
              <a:rPr lang="en-US" sz="1400" dirty="0">
                <a:latin typeface="+mj-lt"/>
              </a:rPr>
              <a:t>During generation, we first add the previous token to the KV-Cache and then use the contents of the KV-Cache to generate the attention mask. </a:t>
            </a:r>
            <a:r>
              <a:rPr lang="en-US" sz="1400" b="1" dirty="0"/>
              <a:t>During generation, the size of the attention mask is the size of the KV-Cache (W).</a:t>
            </a:r>
          </a:p>
        </p:txBody>
      </p:sp>
      <p:pic>
        <p:nvPicPr>
          <p:cNvPr id="2" name="Picture 1">
            <a:extLst>
              <a:ext uri="{FF2B5EF4-FFF2-40B4-BE49-F238E27FC236}">
                <a16:creationId xmlns:a16="http://schemas.microsoft.com/office/drawing/2014/main" id="{233BCB17-9BAF-73C3-BC43-52A1F319110B}"/>
              </a:ext>
            </a:extLst>
          </p:cNvPr>
          <p:cNvPicPr>
            <a:picLocks noChangeAspect="1"/>
          </p:cNvPicPr>
          <p:nvPr/>
        </p:nvPicPr>
        <p:blipFill>
          <a:blip r:embed="rId2"/>
          <a:stretch>
            <a:fillRect/>
          </a:stretch>
        </p:blipFill>
        <p:spPr>
          <a:xfrm>
            <a:off x="838200" y="3868615"/>
            <a:ext cx="8336401" cy="2624260"/>
          </a:xfrm>
          <a:prstGeom prst="rect">
            <a:avLst/>
          </a:prstGeom>
        </p:spPr>
      </p:pic>
    </p:spTree>
    <p:extLst>
      <p:ext uri="{BB962C8B-B14F-4D97-AF65-F5344CB8AC3E}">
        <p14:creationId xmlns:p14="http://schemas.microsoft.com/office/powerpoint/2010/main" val="1212204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Self-Attention?</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5788231" cy="4351338"/>
          </a:xfrm>
        </p:spPr>
        <p:txBody>
          <a:bodyPr>
            <a:normAutofit/>
          </a:bodyPr>
          <a:lstStyle/>
          <a:p>
            <a:pPr marL="0" indent="0">
              <a:buNone/>
            </a:pPr>
            <a:r>
              <a:rPr lang="en-US" sz="1400" dirty="0">
                <a:latin typeface="+mj-lt"/>
              </a:rPr>
              <a:t>Self-Attention allows the model to relate words to one another. Imagine we have the following sentence: </a:t>
            </a:r>
            <a:r>
              <a:rPr lang="en-US" sz="1400" b="1" dirty="0"/>
              <a:t>“The cat is on the chair”</a:t>
            </a:r>
          </a:p>
          <a:p>
            <a:pPr marL="0" indent="0">
              <a:buNone/>
            </a:pPr>
            <a:r>
              <a:rPr lang="en-US" sz="1400" dirty="0">
                <a:latin typeface="+mj-lt"/>
              </a:rPr>
              <a:t>Here, the product of Q and K matrix is shown </a:t>
            </a:r>
            <a:r>
              <a:rPr lang="en-US" sz="1400" b="1" dirty="0"/>
              <a:t>before</a:t>
            </a:r>
            <a:r>
              <a:rPr lang="en-US" sz="1400" dirty="0">
                <a:latin typeface="+mj-lt"/>
              </a:rPr>
              <a:t> applying the </a:t>
            </a:r>
            <a:r>
              <a:rPr lang="en-US" sz="1400" dirty="0" err="1">
                <a:latin typeface="+mj-lt"/>
              </a:rPr>
              <a:t>softmax</a:t>
            </a:r>
            <a:r>
              <a:rPr lang="en-US" sz="1400" dirty="0">
                <a:latin typeface="+mj-lt"/>
              </a:rPr>
              <a:t>.</a:t>
            </a:r>
          </a:p>
        </p:txBody>
      </p:sp>
      <p:pic>
        <p:nvPicPr>
          <p:cNvPr id="2" name="Picture 2" descr="Explained: Multi-head Attention (Part 1)">
            <a:extLst>
              <a:ext uri="{FF2B5EF4-FFF2-40B4-BE49-F238E27FC236}">
                <a16:creationId xmlns:a16="http://schemas.microsoft.com/office/drawing/2014/main" id="{A2D8F8FF-700E-C6C8-9D12-D0C020397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1564" y="1690688"/>
            <a:ext cx="2988733" cy="55323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35975211-F417-C0DC-2A4D-5183DEA8C8D7}"/>
              </a:ext>
            </a:extLst>
          </p:cNvPr>
          <p:cNvGrpSpPr/>
          <p:nvPr/>
        </p:nvGrpSpPr>
        <p:grpSpPr>
          <a:xfrm>
            <a:off x="857896" y="2725250"/>
            <a:ext cx="10476207" cy="3909267"/>
            <a:chOff x="1579417" y="2612516"/>
            <a:chExt cx="10476207" cy="3909267"/>
          </a:xfrm>
        </p:grpSpPr>
        <p:grpSp>
          <p:nvGrpSpPr>
            <p:cNvPr id="20" name="Group 19">
              <a:extLst>
                <a:ext uri="{FF2B5EF4-FFF2-40B4-BE49-F238E27FC236}">
                  <a16:creationId xmlns:a16="http://schemas.microsoft.com/office/drawing/2014/main" id="{32FBF10A-6BBB-EC4C-4921-3CF22CB3F5ED}"/>
                </a:ext>
              </a:extLst>
            </p:cNvPr>
            <p:cNvGrpSpPr/>
            <p:nvPr/>
          </p:nvGrpSpPr>
          <p:grpSpPr>
            <a:xfrm>
              <a:off x="1579417" y="3313216"/>
              <a:ext cx="4221679" cy="2405928"/>
              <a:chOff x="1579417" y="3313216"/>
              <a:chExt cx="4221679" cy="2405928"/>
            </a:xfrm>
          </p:grpSpPr>
          <p:sp>
            <p:nvSpPr>
              <p:cNvPr id="3" name="Rectangle 2">
                <a:extLst>
                  <a:ext uri="{FF2B5EF4-FFF2-40B4-BE49-F238E27FC236}">
                    <a16:creationId xmlns:a16="http://schemas.microsoft.com/office/drawing/2014/main" id="{1FC6EF27-3289-C37B-0039-0CD170AECA57}"/>
                  </a:ext>
                </a:extLst>
              </p:cNvPr>
              <p:cNvSpPr/>
              <p:nvPr/>
            </p:nvSpPr>
            <p:spPr>
              <a:xfrm>
                <a:off x="1579418" y="3313216"/>
                <a:ext cx="1698171" cy="1698171"/>
              </a:xfrm>
              <a:prstGeom prst="rect">
                <a:avLst/>
              </a:prstGeom>
              <a:solidFill>
                <a:srgbClr val="96E8E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a:t>
                </a:r>
              </a:p>
            </p:txBody>
          </p:sp>
          <p:sp>
            <p:nvSpPr>
              <p:cNvPr id="4" name="TextBox 3">
                <a:extLst>
                  <a:ext uri="{FF2B5EF4-FFF2-40B4-BE49-F238E27FC236}">
                    <a16:creationId xmlns:a16="http://schemas.microsoft.com/office/drawing/2014/main" id="{F9777CE4-6F8E-DAC9-11FA-D10DD8377117}"/>
                  </a:ext>
                </a:extLst>
              </p:cNvPr>
              <p:cNvSpPr txBox="1"/>
              <p:nvPr/>
            </p:nvSpPr>
            <p:spPr>
              <a:xfrm>
                <a:off x="1579417" y="4567151"/>
                <a:ext cx="1698172" cy="307777"/>
              </a:xfrm>
              <a:prstGeom prst="rect">
                <a:avLst/>
              </a:prstGeom>
              <a:noFill/>
            </p:spPr>
            <p:txBody>
              <a:bodyPr wrap="square" rtlCol="0" anchor="ctr">
                <a:spAutoFit/>
              </a:bodyPr>
              <a:lstStyle/>
              <a:p>
                <a:pPr algn="ctr"/>
                <a:r>
                  <a:rPr lang="en-US" sz="1400" dirty="0">
                    <a:latin typeface="+mj-lt"/>
                  </a:rPr>
                  <a:t>(6, 4096)</a:t>
                </a:r>
              </a:p>
            </p:txBody>
          </p:sp>
          <p:sp>
            <p:nvSpPr>
              <p:cNvPr id="6" name="Rectangle 5">
                <a:extLst>
                  <a:ext uri="{FF2B5EF4-FFF2-40B4-BE49-F238E27FC236}">
                    <a16:creationId xmlns:a16="http://schemas.microsoft.com/office/drawing/2014/main" id="{526CEC05-C149-C7EC-0D6E-B4C530198DAD}"/>
                  </a:ext>
                </a:extLst>
              </p:cNvPr>
              <p:cNvSpPr/>
              <p:nvPr/>
            </p:nvSpPr>
            <p:spPr>
              <a:xfrm>
                <a:off x="4102925" y="3313216"/>
                <a:ext cx="1698171" cy="1698171"/>
              </a:xfrm>
              <a:prstGeom prst="rect">
                <a:avLst/>
              </a:prstGeom>
              <a:solidFill>
                <a:srgbClr val="F5B8A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t>
                </a:r>
                <a:r>
                  <a:rPr lang="en-US" b="1" baseline="30000" dirty="0">
                    <a:solidFill>
                      <a:schemeClr val="tx1"/>
                    </a:solidFill>
                  </a:rPr>
                  <a:t>T</a:t>
                </a:r>
                <a:endParaRPr lang="en-US" b="1" dirty="0">
                  <a:solidFill>
                    <a:schemeClr val="tx1"/>
                  </a:solidFill>
                </a:endParaRPr>
              </a:p>
            </p:txBody>
          </p:sp>
          <p:sp>
            <p:nvSpPr>
              <p:cNvPr id="13" name="TextBox 12">
                <a:extLst>
                  <a:ext uri="{FF2B5EF4-FFF2-40B4-BE49-F238E27FC236}">
                    <a16:creationId xmlns:a16="http://schemas.microsoft.com/office/drawing/2014/main" id="{0B3DF442-C812-F66A-9500-2D8564B3BF02}"/>
                  </a:ext>
                </a:extLst>
              </p:cNvPr>
              <p:cNvSpPr txBox="1"/>
              <p:nvPr/>
            </p:nvSpPr>
            <p:spPr>
              <a:xfrm>
                <a:off x="4102924" y="4567151"/>
                <a:ext cx="1698172" cy="307777"/>
              </a:xfrm>
              <a:prstGeom prst="rect">
                <a:avLst/>
              </a:prstGeom>
              <a:noFill/>
            </p:spPr>
            <p:txBody>
              <a:bodyPr wrap="square" rtlCol="0" anchor="ctr">
                <a:spAutoFit/>
              </a:bodyPr>
              <a:lstStyle/>
              <a:p>
                <a:pPr algn="ctr"/>
                <a:r>
                  <a:rPr lang="en-US" sz="1400" dirty="0">
                    <a:latin typeface="+mj-lt"/>
                  </a:rPr>
                  <a:t>(4096, 6)</a:t>
                </a:r>
              </a:p>
            </p:txBody>
          </p:sp>
          <p:sp>
            <p:nvSpPr>
              <p:cNvPr id="14" name="TextBox 13">
                <a:extLst>
                  <a:ext uri="{FF2B5EF4-FFF2-40B4-BE49-F238E27FC236}">
                    <a16:creationId xmlns:a16="http://schemas.microsoft.com/office/drawing/2014/main" id="{05C5373B-3C34-F1FD-0D39-9D098F766B27}"/>
                  </a:ext>
                </a:extLst>
              </p:cNvPr>
              <p:cNvSpPr txBox="1"/>
              <p:nvPr/>
            </p:nvSpPr>
            <p:spPr>
              <a:xfrm>
                <a:off x="3277589" y="4013576"/>
                <a:ext cx="825335" cy="307777"/>
              </a:xfrm>
              <a:prstGeom prst="rect">
                <a:avLst/>
              </a:prstGeom>
              <a:noFill/>
            </p:spPr>
            <p:txBody>
              <a:bodyPr wrap="square" rtlCol="0" anchor="ctr">
                <a:spAutoFit/>
              </a:bodyPr>
              <a:lstStyle/>
              <a:p>
                <a:pPr algn="ctr"/>
                <a:r>
                  <a:rPr lang="en-US" sz="1400" dirty="0">
                    <a:latin typeface="+mj-lt"/>
                  </a:rPr>
                  <a:t>X</a:t>
                </a:r>
              </a:p>
            </p:txBody>
          </p:sp>
          <p:cxnSp>
            <p:nvCxnSpPr>
              <p:cNvPr id="16" name="Straight Connector 15">
                <a:extLst>
                  <a:ext uri="{FF2B5EF4-FFF2-40B4-BE49-F238E27FC236}">
                    <a16:creationId xmlns:a16="http://schemas.microsoft.com/office/drawing/2014/main" id="{B06745B7-EBB3-4D21-1E64-C1E450AB4A5B}"/>
                  </a:ext>
                </a:extLst>
              </p:cNvPr>
              <p:cNvCxnSpPr>
                <a:cxnSpLocks/>
              </p:cNvCxnSpPr>
              <p:nvPr/>
            </p:nvCxnSpPr>
            <p:spPr>
              <a:xfrm>
                <a:off x="1579417" y="5220586"/>
                <a:ext cx="4221679" cy="0"/>
              </a:xfrm>
              <a:prstGeom prst="line">
                <a:avLst/>
              </a:prstGeom>
              <a:ln>
                <a:solidFill>
                  <a:srgbClr val="C88296">
                    <a:alpha val="69804"/>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F5B233-F30B-C49F-F221-EE07BE1F132C}"/>
                      </a:ext>
                    </a:extLst>
                  </p:cNvPr>
                  <p:cNvSpPr txBox="1"/>
                  <p:nvPr/>
                </p:nvSpPr>
                <p:spPr>
                  <a:xfrm>
                    <a:off x="2982112" y="5318200"/>
                    <a:ext cx="1416288" cy="400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4096</m:t>
                              </m:r>
                            </m:e>
                          </m:rad>
                        </m:oMath>
                      </m:oMathPara>
                    </a14:m>
                    <a:endParaRPr lang="en-US" dirty="0"/>
                  </a:p>
                </p:txBody>
              </p:sp>
            </mc:Choice>
            <mc:Fallback xmlns="">
              <p:sp>
                <p:nvSpPr>
                  <p:cNvPr id="18" name="TextBox 17">
                    <a:extLst>
                      <a:ext uri="{FF2B5EF4-FFF2-40B4-BE49-F238E27FC236}">
                        <a16:creationId xmlns:a16="http://schemas.microsoft.com/office/drawing/2014/main" id="{57F5B233-F30B-C49F-F221-EE07BE1F132C}"/>
                      </a:ext>
                    </a:extLst>
                  </p:cNvPr>
                  <p:cNvSpPr txBox="1">
                    <a:spLocks noRot="1" noChangeAspect="1" noMove="1" noResize="1" noEditPoints="1" noAdjustHandles="1" noChangeArrowheads="1" noChangeShapeType="1" noTextEdit="1"/>
                  </p:cNvSpPr>
                  <p:nvPr/>
                </p:nvSpPr>
                <p:spPr>
                  <a:xfrm>
                    <a:off x="2982112" y="5318200"/>
                    <a:ext cx="1416288" cy="400944"/>
                  </a:xfrm>
                  <a:prstGeom prst="rect">
                    <a:avLst/>
                  </a:prstGeom>
                  <a:blipFill>
                    <a:blip r:embed="rId3"/>
                    <a:stretch>
                      <a:fillRect/>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4DFE8684-EFFF-B91F-45EB-768E1D313457}"/>
                </a:ext>
              </a:extLst>
            </p:cNvPr>
            <p:cNvSpPr txBox="1"/>
            <p:nvPr/>
          </p:nvSpPr>
          <p:spPr>
            <a:xfrm>
              <a:off x="5978238" y="4413262"/>
              <a:ext cx="825335" cy="307777"/>
            </a:xfrm>
            <a:prstGeom prst="rect">
              <a:avLst/>
            </a:prstGeom>
            <a:noFill/>
          </p:spPr>
          <p:txBody>
            <a:bodyPr wrap="square" rtlCol="0" anchor="ctr">
              <a:spAutoFit/>
            </a:bodyPr>
            <a:lstStyle/>
            <a:p>
              <a:pPr algn="ctr"/>
              <a:r>
                <a:rPr lang="en-US" sz="1400" dirty="0">
                  <a:latin typeface="+mj-lt"/>
                </a:rPr>
                <a:t>=</a:t>
              </a:r>
            </a:p>
          </p:txBody>
        </p:sp>
        <p:pic>
          <p:nvPicPr>
            <p:cNvPr id="22" name="Picture 21">
              <a:extLst>
                <a:ext uri="{FF2B5EF4-FFF2-40B4-BE49-F238E27FC236}">
                  <a16:creationId xmlns:a16="http://schemas.microsoft.com/office/drawing/2014/main" id="{08C17E6E-28E3-48FB-8DE0-27ADED15B6EE}"/>
                </a:ext>
              </a:extLst>
            </p:cNvPr>
            <p:cNvPicPr>
              <a:picLocks noChangeAspect="1"/>
            </p:cNvPicPr>
            <p:nvPr/>
          </p:nvPicPr>
          <p:blipFill>
            <a:blip r:embed="rId4"/>
            <a:stretch>
              <a:fillRect/>
            </a:stretch>
          </p:blipFill>
          <p:spPr>
            <a:xfrm>
              <a:off x="6803573" y="2612516"/>
              <a:ext cx="3553879" cy="3909267"/>
            </a:xfrm>
            <a:prstGeom prst="rect">
              <a:avLst/>
            </a:prstGeom>
          </p:spPr>
        </p:pic>
        <p:sp>
          <p:nvSpPr>
            <p:cNvPr id="23" name="TextBox 22">
              <a:extLst>
                <a:ext uri="{FF2B5EF4-FFF2-40B4-BE49-F238E27FC236}">
                  <a16:creationId xmlns:a16="http://schemas.microsoft.com/office/drawing/2014/main" id="{8B844B86-5E9E-9D5B-AEF5-B62F28D8AAF1}"/>
                </a:ext>
              </a:extLst>
            </p:cNvPr>
            <p:cNvSpPr txBox="1"/>
            <p:nvPr/>
          </p:nvSpPr>
          <p:spPr>
            <a:xfrm>
              <a:off x="10357452" y="4290150"/>
              <a:ext cx="1698172" cy="276999"/>
            </a:xfrm>
            <a:prstGeom prst="rect">
              <a:avLst/>
            </a:prstGeom>
            <a:noFill/>
          </p:spPr>
          <p:txBody>
            <a:bodyPr wrap="square" rtlCol="0" anchor="ctr">
              <a:spAutoFit/>
            </a:bodyPr>
            <a:lstStyle/>
            <a:p>
              <a:pPr algn="ctr"/>
              <a:r>
                <a:rPr lang="en-US" sz="1200" dirty="0">
                  <a:latin typeface="+mj-lt"/>
                </a:rPr>
                <a:t>* all values are random</a:t>
              </a:r>
            </a:p>
          </p:txBody>
        </p:sp>
      </p:grpSp>
    </p:spTree>
    <p:extLst>
      <p:ext uri="{BB962C8B-B14F-4D97-AF65-F5344CB8AC3E}">
        <p14:creationId xmlns:p14="http://schemas.microsoft.com/office/powerpoint/2010/main" val="1647440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Pre-fill and chunking: Last chunk</a:t>
            </a:r>
          </a:p>
        </p:txBody>
      </p:sp>
      <p:sp>
        <p:nvSpPr>
          <p:cNvPr id="13" name="Content Placeholder 7">
            <a:extLst>
              <a:ext uri="{FF2B5EF4-FFF2-40B4-BE49-F238E27FC236}">
                <a16:creationId xmlns:a16="http://schemas.microsoft.com/office/drawing/2014/main" id="{53A928E2-3792-15FB-7D95-521E2034F972}"/>
              </a:ext>
            </a:extLst>
          </p:cNvPr>
          <p:cNvSpPr>
            <a:spLocks noGrp="1"/>
          </p:cNvSpPr>
          <p:nvPr>
            <p:ph idx="1"/>
          </p:nvPr>
        </p:nvSpPr>
        <p:spPr>
          <a:xfrm>
            <a:off x="838200" y="1825625"/>
            <a:ext cx="10292097" cy="4351338"/>
          </a:xfrm>
        </p:spPr>
        <p:txBody>
          <a:bodyPr>
            <a:normAutofit/>
          </a:bodyPr>
          <a:lstStyle/>
          <a:p>
            <a:pPr marL="0" indent="0">
              <a:buNone/>
            </a:pPr>
            <a:r>
              <a:rPr lang="en-US" sz="2000" b="1" dirty="0"/>
              <a:t>Prompt: </a:t>
            </a:r>
            <a:r>
              <a:rPr lang="en-US" sz="2000" i="1" dirty="0">
                <a:latin typeface="+mj-lt"/>
              </a:rPr>
              <a:t>“Can you tell me who is the richest </a:t>
            </a:r>
            <a:r>
              <a:rPr lang="en-US" sz="2000" i="1" dirty="0">
                <a:solidFill>
                  <a:srgbClr val="FF0000"/>
                </a:solidFill>
                <a:latin typeface="+mj-lt"/>
              </a:rPr>
              <a:t>man in history</a:t>
            </a:r>
            <a:r>
              <a:rPr lang="en-US" sz="2000" i="1" dirty="0">
                <a:latin typeface="+mj-lt"/>
              </a:rPr>
              <a:t>?”</a:t>
            </a:r>
          </a:p>
        </p:txBody>
      </p:sp>
      <p:sp>
        <p:nvSpPr>
          <p:cNvPr id="11" name="Rectangle 10">
            <a:extLst>
              <a:ext uri="{FF2B5EF4-FFF2-40B4-BE49-F238E27FC236}">
                <a16:creationId xmlns:a16="http://schemas.microsoft.com/office/drawing/2014/main" id="{081C3E8B-50FB-4785-6998-3AFDFD7D348C}"/>
              </a:ext>
            </a:extLst>
          </p:cNvPr>
          <p:cNvSpPr/>
          <p:nvPr/>
        </p:nvSpPr>
        <p:spPr>
          <a:xfrm>
            <a:off x="2373424" y="2485296"/>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WHO</a:t>
            </a:r>
          </a:p>
        </p:txBody>
      </p:sp>
      <p:sp>
        <p:nvSpPr>
          <p:cNvPr id="12" name="Rectangle 11">
            <a:extLst>
              <a:ext uri="{FF2B5EF4-FFF2-40B4-BE49-F238E27FC236}">
                <a16:creationId xmlns:a16="http://schemas.microsoft.com/office/drawing/2014/main" id="{774E11B1-8C28-0B72-C7F2-23D63F606534}"/>
              </a:ext>
            </a:extLst>
          </p:cNvPr>
          <p:cNvSpPr/>
          <p:nvPr/>
        </p:nvSpPr>
        <p:spPr>
          <a:xfrm>
            <a:off x="4589085" y="2485296"/>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IS</a:t>
            </a:r>
          </a:p>
        </p:txBody>
      </p:sp>
      <p:sp>
        <p:nvSpPr>
          <p:cNvPr id="14" name="Rectangle 13">
            <a:extLst>
              <a:ext uri="{FF2B5EF4-FFF2-40B4-BE49-F238E27FC236}">
                <a16:creationId xmlns:a16="http://schemas.microsoft.com/office/drawing/2014/main" id="{4A5D6D07-BC58-22CC-48DE-E9E1D30446D8}"/>
              </a:ext>
            </a:extLst>
          </p:cNvPr>
          <p:cNvSpPr/>
          <p:nvPr/>
        </p:nvSpPr>
        <p:spPr>
          <a:xfrm>
            <a:off x="6804746" y="2485295"/>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THE</a:t>
            </a:r>
          </a:p>
        </p:txBody>
      </p:sp>
      <p:sp>
        <p:nvSpPr>
          <p:cNvPr id="15" name="Rectangle 14">
            <a:extLst>
              <a:ext uri="{FF2B5EF4-FFF2-40B4-BE49-F238E27FC236}">
                <a16:creationId xmlns:a16="http://schemas.microsoft.com/office/drawing/2014/main" id="{47C83198-1D20-F565-34A9-3123B13A6EF2}"/>
              </a:ext>
            </a:extLst>
          </p:cNvPr>
          <p:cNvSpPr/>
          <p:nvPr/>
        </p:nvSpPr>
        <p:spPr>
          <a:xfrm>
            <a:off x="9020407" y="2485295"/>
            <a:ext cx="2192215" cy="410307"/>
          </a:xfrm>
          <a:prstGeom prst="rect">
            <a:avLst/>
          </a:prstGeom>
          <a:solidFill>
            <a:srgbClr val="FF7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t>RICHEST</a:t>
            </a:r>
          </a:p>
        </p:txBody>
      </p:sp>
      <p:sp>
        <p:nvSpPr>
          <p:cNvPr id="16" name="TextBox 15">
            <a:extLst>
              <a:ext uri="{FF2B5EF4-FFF2-40B4-BE49-F238E27FC236}">
                <a16:creationId xmlns:a16="http://schemas.microsoft.com/office/drawing/2014/main" id="{C01FFA93-97D0-0358-9307-0C81D44C128A}"/>
              </a:ext>
            </a:extLst>
          </p:cNvPr>
          <p:cNvSpPr txBox="1"/>
          <p:nvPr/>
        </p:nvSpPr>
        <p:spPr>
          <a:xfrm>
            <a:off x="979378" y="2505782"/>
            <a:ext cx="1394046" cy="369332"/>
          </a:xfrm>
          <a:prstGeom prst="rect">
            <a:avLst/>
          </a:prstGeom>
          <a:noFill/>
        </p:spPr>
        <p:txBody>
          <a:bodyPr wrap="square" rtlCol="0" anchor="ctr">
            <a:spAutoFit/>
          </a:bodyPr>
          <a:lstStyle/>
          <a:p>
            <a:pPr algn="ctr"/>
            <a:r>
              <a:rPr lang="en-US" b="1" dirty="0"/>
              <a:t>KV-Cache</a:t>
            </a:r>
          </a:p>
        </p:txBody>
      </p:sp>
      <p:sp>
        <p:nvSpPr>
          <p:cNvPr id="19" name="TextBox 18">
            <a:extLst>
              <a:ext uri="{FF2B5EF4-FFF2-40B4-BE49-F238E27FC236}">
                <a16:creationId xmlns:a16="http://schemas.microsoft.com/office/drawing/2014/main" id="{5209C66F-C6FB-E50D-C80D-CFF988048B26}"/>
              </a:ext>
            </a:extLst>
          </p:cNvPr>
          <p:cNvSpPr txBox="1"/>
          <p:nvPr/>
        </p:nvSpPr>
        <p:spPr>
          <a:xfrm>
            <a:off x="979378" y="4131577"/>
            <a:ext cx="1394046" cy="646331"/>
          </a:xfrm>
          <a:prstGeom prst="rect">
            <a:avLst/>
          </a:prstGeom>
          <a:noFill/>
        </p:spPr>
        <p:txBody>
          <a:bodyPr wrap="square" rtlCol="0" anchor="ctr">
            <a:spAutoFit/>
          </a:bodyPr>
          <a:lstStyle/>
          <a:p>
            <a:pPr algn="ctr"/>
            <a:r>
              <a:rPr lang="en-US" b="1" dirty="0"/>
              <a:t>Attention mask</a:t>
            </a:r>
          </a:p>
        </p:txBody>
      </p:sp>
      <p:sp>
        <p:nvSpPr>
          <p:cNvPr id="20" name="Content Placeholder 7">
            <a:extLst>
              <a:ext uri="{FF2B5EF4-FFF2-40B4-BE49-F238E27FC236}">
                <a16:creationId xmlns:a16="http://schemas.microsoft.com/office/drawing/2014/main" id="{002A9D58-BB50-5F05-E4F4-9DF09D4DC00F}"/>
              </a:ext>
            </a:extLst>
          </p:cNvPr>
          <p:cNvSpPr txBox="1">
            <a:spLocks/>
          </p:cNvSpPr>
          <p:nvPr/>
        </p:nvSpPr>
        <p:spPr>
          <a:xfrm>
            <a:off x="6804746" y="3312555"/>
            <a:ext cx="4407876" cy="2864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mj-lt"/>
              </a:rPr>
              <a:t>The last chunk may be smaller, that’s why we have less rows.</a:t>
            </a:r>
          </a:p>
        </p:txBody>
      </p:sp>
      <p:pic>
        <p:nvPicPr>
          <p:cNvPr id="4" name="Picture 3">
            <a:extLst>
              <a:ext uri="{FF2B5EF4-FFF2-40B4-BE49-F238E27FC236}">
                <a16:creationId xmlns:a16="http://schemas.microsoft.com/office/drawing/2014/main" id="{158717F7-7A61-4948-0E3B-FD642747ED56}"/>
              </a:ext>
            </a:extLst>
          </p:cNvPr>
          <p:cNvPicPr>
            <a:picLocks noChangeAspect="1"/>
          </p:cNvPicPr>
          <p:nvPr/>
        </p:nvPicPr>
        <p:blipFill>
          <a:blip r:embed="rId2"/>
          <a:stretch>
            <a:fillRect/>
          </a:stretch>
        </p:blipFill>
        <p:spPr>
          <a:xfrm>
            <a:off x="2373424" y="3312554"/>
            <a:ext cx="4433770" cy="2284378"/>
          </a:xfrm>
          <a:prstGeom prst="rect">
            <a:avLst/>
          </a:prstGeom>
        </p:spPr>
      </p:pic>
    </p:spTree>
    <p:extLst>
      <p:ext uri="{BB962C8B-B14F-4D97-AF65-F5344CB8AC3E}">
        <p14:creationId xmlns:p14="http://schemas.microsoft.com/office/powerpoint/2010/main" val="81685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Mixture of Experts: An Introduction</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pPr marL="0" indent="0">
              <a:buNone/>
            </a:pPr>
            <a:r>
              <a:rPr lang="en-US" sz="2000" dirty="0">
                <a:latin typeface="+mj-lt"/>
              </a:rPr>
              <a:t>Mixture of Experts is an ensemble technique, in which we have multiple “expert” models, each trained on a subset of the data, such that each model specializes on it and then the output of the experts are combined (usually a weighted sum or by averaging) to produce one single output.</a:t>
            </a:r>
          </a:p>
        </p:txBody>
      </p:sp>
    </p:spTree>
    <p:extLst>
      <p:ext uri="{BB962C8B-B14F-4D97-AF65-F5344CB8AC3E}">
        <p14:creationId xmlns:p14="http://schemas.microsoft.com/office/powerpoint/2010/main" val="829549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Mixture of Experts: An Introduction</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pPr marL="0" indent="0">
              <a:buNone/>
            </a:pPr>
            <a:r>
              <a:rPr lang="en-US" sz="2000" dirty="0">
                <a:latin typeface="+mj-lt"/>
              </a:rPr>
              <a:t>In the case of </a:t>
            </a:r>
            <a:r>
              <a:rPr lang="en-US" sz="2000" b="1" dirty="0"/>
              <a:t>Mistral 8x7B</a:t>
            </a:r>
            <a:r>
              <a:rPr lang="en-US" sz="2000" dirty="0">
                <a:latin typeface="+mj-lt"/>
              </a:rPr>
              <a:t>, we talk about </a:t>
            </a:r>
            <a:r>
              <a:rPr lang="en-US" sz="2000" b="1" dirty="0"/>
              <a:t>Sparse Mixture of Experts (</a:t>
            </a:r>
            <a:r>
              <a:rPr lang="en-US" sz="2000" b="1" dirty="0" err="1"/>
              <a:t>SMoE</a:t>
            </a:r>
            <a:r>
              <a:rPr lang="en-US" sz="2000" b="1" dirty="0"/>
              <a:t>)</a:t>
            </a:r>
            <a:r>
              <a:rPr lang="en-US" sz="2000" dirty="0">
                <a:latin typeface="+mj-lt"/>
              </a:rPr>
              <a:t>, because only 2 out of 8 experts are used for every token.</a:t>
            </a:r>
          </a:p>
          <a:p>
            <a:pPr marL="0" indent="0">
              <a:buNone/>
            </a:pPr>
            <a:r>
              <a:rPr lang="en-US" sz="2000" dirty="0">
                <a:latin typeface="+mj-lt"/>
              </a:rPr>
              <a:t>The gate produces </a:t>
            </a:r>
            <a:r>
              <a:rPr lang="en-US" sz="2000" b="1" dirty="0"/>
              <a:t>logits</a:t>
            </a:r>
            <a:r>
              <a:rPr lang="en-US" sz="2000" dirty="0">
                <a:latin typeface="+mj-lt"/>
              </a:rPr>
              <a:t> which are used to select the top-k experts. The top-k logits are then run through a </a:t>
            </a:r>
            <a:r>
              <a:rPr lang="en-US" sz="2000" b="1" dirty="0" err="1"/>
              <a:t>softmax</a:t>
            </a:r>
            <a:r>
              <a:rPr lang="en-US" sz="2000" dirty="0">
                <a:latin typeface="+mj-lt"/>
              </a:rPr>
              <a:t> to product weights.</a:t>
            </a:r>
          </a:p>
        </p:txBody>
      </p:sp>
      <p:grpSp>
        <p:nvGrpSpPr>
          <p:cNvPr id="5" name="Group 4">
            <a:extLst>
              <a:ext uri="{FF2B5EF4-FFF2-40B4-BE49-F238E27FC236}">
                <a16:creationId xmlns:a16="http://schemas.microsoft.com/office/drawing/2014/main" id="{C81E4D3F-94B2-12E4-57AE-15A022CA14AD}"/>
              </a:ext>
            </a:extLst>
          </p:cNvPr>
          <p:cNvGrpSpPr/>
          <p:nvPr/>
        </p:nvGrpSpPr>
        <p:grpSpPr>
          <a:xfrm>
            <a:off x="1374531" y="3223206"/>
            <a:ext cx="9442938" cy="3365163"/>
            <a:chOff x="1374531" y="3223206"/>
            <a:chExt cx="9442938" cy="3365163"/>
          </a:xfrm>
        </p:grpSpPr>
        <p:pic>
          <p:nvPicPr>
            <p:cNvPr id="2" name="Picture 1">
              <a:extLst>
                <a:ext uri="{FF2B5EF4-FFF2-40B4-BE49-F238E27FC236}">
                  <a16:creationId xmlns:a16="http://schemas.microsoft.com/office/drawing/2014/main" id="{FCDC0C06-4772-CCD5-FBAA-0CFF0E45E965}"/>
                </a:ext>
              </a:extLst>
            </p:cNvPr>
            <p:cNvPicPr>
              <a:picLocks noChangeAspect="1"/>
            </p:cNvPicPr>
            <p:nvPr/>
          </p:nvPicPr>
          <p:blipFill>
            <a:blip r:embed="rId2"/>
            <a:stretch>
              <a:fillRect/>
            </a:stretch>
          </p:blipFill>
          <p:spPr>
            <a:xfrm>
              <a:off x="1374531" y="3223206"/>
              <a:ext cx="9442938" cy="3269669"/>
            </a:xfrm>
            <a:prstGeom prst="rect">
              <a:avLst/>
            </a:prstGeom>
          </p:spPr>
        </p:pic>
        <p:sp>
          <p:nvSpPr>
            <p:cNvPr id="4" name="Rectangle 3">
              <a:extLst>
                <a:ext uri="{FF2B5EF4-FFF2-40B4-BE49-F238E27FC236}">
                  <a16:creationId xmlns:a16="http://schemas.microsoft.com/office/drawing/2014/main" id="{CDE5C874-A49D-505F-0234-0DDF37083782}"/>
                </a:ext>
              </a:extLst>
            </p:cNvPr>
            <p:cNvSpPr/>
            <p:nvPr/>
          </p:nvSpPr>
          <p:spPr>
            <a:xfrm>
              <a:off x="1374531" y="6437086"/>
              <a:ext cx="9442938" cy="1512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A2F6F502-D499-D320-0196-1985773EC7B8}"/>
              </a:ext>
            </a:extLst>
          </p:cNvPr>
          <p:cNvSpPr txBox="1"/>
          <p:nvPr/>
        </p:nvSpPr>
        <p:spPr>
          <a:xfrm>
            <a:off x="592740" y="6034901"/>
            <a:ext cx="3041414" cy="276999"/>
          </a:xfrm>
          <a:prstGeom prst="rect">
            <a:avLst/>
          </a:prstGeom>
          <a:noFill/>
        </p:spPr>
        <p:txBody>
          <a:bodyPr wrap="square" rtlCol="0" anchor="ctr">
            <a:spAutoFit/>
          </a:bodyPr>
          <a:lstStyle/>
          <a:p>
            <a:pPr algn="ctr"/>
            <a:r>
              <a:rPr lang="en-US" sz="1200" dirty="0">
                <a:latin typeface="+mj-lt"/>
              </a:rPr>
              <a:t>*Numbers are randomly generated</a:t>
            </a:r>
          </a:p>
        </p:txBody>
      </p:sp>
    </p:spTree>
    <p:extLst>
      <p:ext uri="{BB962C8B-B14F-4D97-AF65-F5344CB8AC3E}">
        <p14:creationId xmlns:p14="http://schemas.microsoft.com/office/powerpoint/2010/main" val="962649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Mistral 8x7B: Expert feed-forward layers</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r>
              <a:rPr lang="en-US" sz="1600" dirty="0">
                <a:latin typeface="+mj-lt"/>
              </a:rPr>
              <a:t>In the case of Mistral 8x7B, the experts are the feed-forward layers present at every Encoder layer. Each Encoder layer is comprised of a single Self-Attention mechanism, followed by a mixture of experts of 8 FFN. The gate function selects the top 2 experts for each incoming token. The output is combined with a weighted sum.</a:t>
            </a:r>
          </a:p>
          <a:p>
            <a:r>
              <a:rPr lang="en-US" sz="1600" dirty="0">
                <a:latin typeface="+mj-lt"/>
              </a:rPr>
              <a:t>This allows to increase the parameters of the model, but without impacting the computation time, since the input will only pass through the top 2 experts, so the intermediate matrix multiplications will only be performed on the selected experts.</a:t>
            </a:r>
          </a:p>
        </p:txBody>
      </p:sp>
      <p:pic>
        <p:nvPicPr>
          <p:cNvPr id="3" name="Picture 2">
            <a:extLst>
              <a:ext uri="{FF2B5EF4-FFF2-40B4-BE49-F238E27FC236}">
                <a16:creationId xmlns:a16="http://schemas.microsoft.com/office/drawing/2014/main" id="{15E9FD10-7888-5403-BECA-DBB1117EAE68}"/>
              </a:ext>
            </a:extLst>
          </p:cNvPr>
          <p:cNvPicPr>
            <a:picLocks noChangeAspect="1"/>
          </p:cNvPicPr>
          <p:nvPr/>
        </p:nvPicPr>
        <p:blipFill>
          <a:blip r:embed="rId2"/>
          <a:stretch>
            <a:fillRect/>
          </a:stretch>
        </p:blipFill>
        <p:spPr>
          <a:xfrm>
            <a:off x="2209800" y="3393628"/>
            <a:ext cx="7772400" cy="3464372"/>
          </a:xfrm>
          <a:prstGeom prst="rect">
            <a:avLst/>
          </a:prstGeom>
        </p:spPr>
      </p:pic>
    </p:spTree>
    <p:extLst>
      <p:ext uri="{BB962C8B-B14F-4D97-AF65-F5344CB8AC3E}">
        <p14:creationId xmlns:p14="http://schemas.microsoft.com/office/powerpoint/2010/main" val="567471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Mistral 8x7B: The Gating Function</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r>
              <a:rPr lang="en-US" sz="2000" dirty="0">
                <a:latin typeface="+mj-lt"/>
              </a:rPr>
              <a:t>The gating function is just a linear layer </a:t>
            </a:r>
            <a:r>
              <a:rPr lang="en-US" sz="2000" b="1" dirty="0"/>
              <a:t>(</a:t>
            </a:r>
            <a:r>
              <a:rPr lang="en-US" sz="2000" b="1" dirty="0" err="1"/>
              <a:t>in_features</a:t>
            </a:r>
            <a:r>
              <a:rPr lang="en-US" sz="2000" b="1" dirty="0"/>
              <a:t>=4096, </a:t>
            </a:r>
            <a:r>
              <a:rPr lang="en-US" sz="2000" b="1" dirty="0" err="1"/>
              <a:t>out_features</a:t>
            </a:r>
            <a:r>
              <a:rPr lang="en-US" sz="2000" b="1" dirty="0"/>
              <a:t>=8, bias=False) </a:t>
            </a:r>
            <a:r>
              <a:rPr lang="en-US" sz="2000" dirty="0">
                <a:latin typeface="+mj-lt"/>
              </a:rPr>
              <a:t>that’s trained along with the rest of the model. For each token embedding, it produces 8 logits, which indicate which experts to select.</a:t>
            </a:r>
          </a:p>
        </p:txBody>
      </p:sp>
      <p:pic>
        <p:nvPicPr>
          <p:cNvPr id="2" name="Picture 1">
            <a:extLst>
              <a:ext uri="{FF2B5EF4-FFF2-40B4-BE49-F238E27FC236}">
                <a16:creationId xmlns:a16="http://schemas.microsoft.com/office/drawing/2014/main" id="{AB7A7E48-052B-BA06-3165-DD10AB35E2D3}"/>
              </a:ext>
            </a:extLst>
          </p:cNvPr>
          <p:cNvPicPr>
            <a:picLocks noChangeAspect="1"/>
          </p:cNvPicPr>
          <p:nvPr/>
        </p:nvPicPr>
        <p:blipFill>
          <a:blip r:embed="rId2"/>
          <a:stretch>
            <a:fillRect/>
          </a:stretch>
        </p:blipFill>
        <p:spPr>
          <a:xfrm>
            <a:off x="2209800" y="3220716"/>
            <a:ext cx="7772400" cy="2279614"/>
          </a:xfrm>
          <a:prstGeom prst="rect">
            <a:avLst/>
          </a:prstGeom>
        </p:spPr>
      </p:pic>
    </p:spTree>
    <p:extLst>
      <p:ext uri="{BB962C8B-B14F-4D97-AF65-F5344CB8AC3E}">
        <p14:creationId xmlns:p14="http://schemas.microsoft.com/office/powerpoint/2010/main" val="4234998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Mixture of Experts: Why we apply the </a:t>
            </a:r>
            <a:r>
              <a:rPr lang="en-US" sz="3200" b="1" dirty="0" err="1">
                <a:latin typeface="Helvetica Neue" panose="02000503000000020004" pitchFamily="2" charset="0"/>
                <a:ea typeface="Helvetica Neue" panose="02000503000000020004" pitchFamily="2" charset="0"/>
                <a:cs typeface="Helvetica Neue" panose="02000503000000020004" pitchFamily="2" charset="0"/>
              </a:rPr>
              <a:t>softmax</a:t>
            </a:r>
            <a:r>
              <a:rPr lang="en-US" sz="3200" b="1" dirty="0">
                <a:latin typeface="Helvetica Neue" panose="02000503000000020004" pitchFamily="2" charset="0"/>
                <a:ea typeface="Helvetica Neue" panose="02000503000000020004" pitchFamily="2" charset="0"/>
                <a:cs typeface="Helvetica Neue" panose="02000503000000020004" pitchFamily="2" charset="0"/>
              </a:rPr>
              <a:t> after selecting the top-k experts?</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r>
              <a:rPr lang="en-US" sz="2000" dirty="0">
                <a:latin typeface="+mj-lt"/>
              </a:rPr>
              <a:t>If we apply the </a:t>
            </a:r>
            <a:r>
              <a:rPr lang="en-US" sz="2000" dirty="0" err="1">
                <a:latin typeface="+mj-lt"/>
              </a:rPr>
              <a:t>softmax</a:t>
            </a:r>
            <a:r>
              <a:rPr lang="en-US" sz="2000" dirty="0">
                <a:latin typeface="+mj-lt"/>
              </a:rPr>
              <a:t> directly to the output of the gate function, it will result in a “probability distribution” (weights sum up to 1) over all the experts. But since we are only going to use the top-k of them, we want a “probability distribution” over only the selected experts.</a:t>
            </a:r>
          </a:p>
          <a:p>
            <a:r>
              <a:rPr lang="en-US" sz="2000" dirty="0">
                <a:latin typeface="+mj-lt"/>
              </a:rPr>
              <a:t>This also makes it easier to compare two models trained on different number of experts, since the sum of the weights applied to the output will always be 1 independent of the number of experts chosen by the gate function.</a:t>
            </a:r>
          </a:p>
        </p:txBody>
      </p:sp>
    </p:spTree>
    <p:extLst>
      <p:ext uri="{BB962C8B-B14F-4D97-AF65-F5344CB8AC3E}">
        <p14:creationId xmlns:p14="http://schemas.microsoft.com/office/powerpoint/2010/main" val="3470375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Model </a:t>
            </a:r>
            <a:r>
              <a:rPr lang="en-US" sz="3200" b="1" dirty="0" err="1">
                <a:latin typeface="Helvetica Neue" panose="02000503000000020004" pitchFamily="2" charset="0"/>
                <a:ea typeface="Helvetica Neue" panose="02000503000000020004" pitchFamily="2" charset="0"/>
                <a:cs typeface="Helvetica Neue" panose="02000503000000020004" pitchFamily="2" charset="0"/>
              </a:rPr>
              <a:t>Sharding</a:t>
            </a:r>
            <a:endParaRPr lang="en-US" sz="32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pPr marL="0" indent="0">
              <a:buNone/>
            </a:pPr>
            <a:r>
              <a:rPr lang="en-US" sz="1600" dirty="0">
                <a:latin typeface="+mj-lt"/>
              </a:rPr>
              <a:t>When we have a model that is too big to fit in a single GPU, we can divide the model into “groups of layers” and place each group of layers in a GPU. </a:t>
            </a:r>
            <a:r>
              <a:rPr lang="en-US" sz="1600" b="1" dirty="0"/>
              <a:t>When we inference iteratively, the output of each GPU is fed as input to the next GPU, and so on...</a:t>
            </a:r>
          </a:p>
          <a:p>
            <a:pPr marL="0" indent="0">
              <a:buNone/>
            </a:pPr>
            <a:r>
              <a:rPr lang="en-US" sz="1600" dirty="0">
                <a:latin typeface="+mj-lt"/>
              </a:rPr>
              <a:t>In the case of Mistral, since we have 32 Encoder layers, if we have 4 GPUs, we can store 8 of them in each GPU.</a:t>
            </a: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r>
              <a:rPr lang="en-US" sz="1600" dirty="0">
                <a:latin typeface="+mj-lt"/>
              </a:rPr>
              <a:t>A pipeline like this one works fine, but </a:t>
            </a:r>
            <a:r>
              <a:rPr lang="en-US" sz="1600" b="1" dirty="0"/>
              <a:t>it is not very efficient, because at any time only one GPU is working</a:t>
            </a:r>
            <a:r>
              <a:rPr lang="en-US" sz="1600" dirty="0">
                <a:latin typeface="+mj-lt"/>
              </a:rPr>
              <a:t>. A better approach (</a:t>
            </a:r>
            <a:r>
              <a:rPr lang="en-US" sz="1600" b="1" dirty="0"/>
              <a:t>not</a:t>
            </a:r>
            <a:r>
              <a:rPr lang="en-US" sz="1600" dirty="0">
                <a:latin typeface="+mj-lt"/>
              </a:rPr>
              <a:t> implemented in the open-source release of Mistral), used especially during training, is to work on multiple batches at the same time, but shift them on the time scale. This approach is known as </a:t>
            </a:r>
            <a:r>
              <a:rPr lang="en-US" sz="1600" b="1" dirty="0"/>
              <a:t>Pipeline Parallelism</a:t>
            </a:r>
            <a:r>
              <a:rPr lang="en-US" sz="1600" dirty="0">
                <a:latin typeface="+mj-lt"/>
              </a:rPr>
              <a:t>. Let’s see how it works.</a:t>
            </a:r>
          </a:p>
        </p:txBody>
      </p:sp>
      <p:pic>
        <p:nvPicPr>
          <p:cNvPr id="3" name="Picture 2">
            <a:extLst>
              <a:ext uri="{FF2B5EF4-FFF2-40B4-BE49-F238E27FC236}">
                <a16:creationId xmlns:a16="http://schemas.microsoft.com/office/drawing/2014/main" id="{2027FC69-CF4E-7097-C93C-3AE2E730B72B}"/>
              </a:ext>
            </a:extLst>
          </p:cNvPr>
          <p:cNvPicPr>
            <a:picLocks noChangeAspect="1"/>
          </p:cNvPicPr>
          <p:nvPr/>
        </p:nvPicPr>
        <p:blipFill>
          <a:blip r:embed="rId2"/>
          <a:stretch>
            <a:fillRect/>
          </a:stretch>
        </p:blipFill>
        <p:spPr>
          <a:xfrm>
            <a:off x="949951" y="3063369"/>
            <a:ext cx="10292097" cy="1875850"/>
          </a:xfrm>
          <a:prstGeom prst="rect">
            <a:avLst/>
          </a:prstGeom>
        </p:spPr>
      </p:pic>
    </p:spTree>
    <p:extLst>
      <p:ext uri="{BB962C8B-B14F-4D97-AF65-F5344CB8AC3E}">
        <p14:creationId xmlns:p14="http://schemas.microsoft.com/office/powerpoint/2010/main" val="1193060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Pipeline Parallelism</a:t>
            </a:r>
          </a:p>
        </p:txBody>
      </p:sp>
      <p:pic>
        <p:nvPicPr>
          <p:cNvPr id="4" name="Picture 3">
            <a:extLst>
              <a:ext uri="{FF2B5EF4-FFF2-40B4-BE49-F238E27FC236}">
                <a16:creationId xmlns:a16="http://schemas.microsoft.com/office/drawing/2014/main" id="{5D160A92-4E9B-7B40-3A3B-4A49EE31D841}"/>
              </a:ext>
            </a:extLst>
          </p:cNvPr>
          <p:cNvPicPr>
            <a:picLocks noChangeAspect="1"/>
          </p:cNvPicPr>
          <p:nvPr/>
        </p:nvPicPr>
        <p:blipFill>
          <a:blip r:embed="rId2"/>
          <a:stretch>
            <a:fillRect/>
          </a:stretch>
        </p:blipFill>
        <p:spPr>
          <a:xfrm>
            <a:off x="2209800" y="2603816"/>
            <a:ext cx="7772400" cy="1650367"/>
          </a:xfrm>
          <a:prstGeom prst="rect">
            <a:avLst/>
          </a:prstGeom>
        </p:spPr>
      </p:pic>
    </p:spTree>
    <p:extLst>
      <p:ext uri="{BB962C8B-B14F-4D97-AF65-F5344CB8AC3E}">
        <p14:creationId xmlns:p14="http://schemas.microsoft.com/office/powerpoint/2010/main" val="3889542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Pipeline Parallelism: The Problem</a:t>
            </a:r>
          </a:p>
        </p:txBody>
      </p:sp>
      <p:graphicFrame>
        <p:nvGraphicFramePr>
          <p:cNvPr id="3" name="Table 3">
            <a:extLst>
              <a:ext uri="{FF2B5EF4-FFF2-40B4-BE49-F238E27FC236}">
                <a16:creationId xmlns:a16="http://schemas.microsoft.com/office/drawing/2014/main" id="{6F271408-CE6B-494E-F8B1-D74C28D0EADB}"/>
              </a:ext>
            </a:extLst>
          </p:cNvPr>
          <p:cNvGraphicFramePr>
            <a:graphicFrameLocks noGrp="1"/>
          </p:cNvGraphicFramePr>
          <p:nvPr>
            <p:ph idx="1"/>
            <p:extLst>
              <p:ext uri="{D42A27DB-BD31-4B8C-83A1-F6EECF244321}">
                <p14:modId xmlns:p14="http://schemas.microsoft.com/office/powerpoint/2010/main" val="3522965612"/>
              </p:ext>
            </p:extLst>
          </p:nvPr>
        </p:nvGraphicFramePr>
        <p:xfrm>
          <a:off x="838200" y="3074194"/>
          <a:ext cx="10515600" cy="1854200"/>
        </p:xfrm>
        <a:graphic>
          <a:graphicData uri="http://schemas.openxmlformats.org/drawingml/2006/table">
            <a:tbl>
              <a:tblPr firstRow="1">
                <a:tableStyleId>{21E4AEA4-8DFA-4A89-87EB-49C32662AFE0}</a:tableStyleId>
              </a:tblPr>
              <a:tblGrid>
                <a:gridCol w="1168400">
                  <a:extLst>
                    <a:ext uri="{9D8B030D-6E8A-4147-A177-3AD203B41FA5}">
                      <a16:colId xmlns:a16="http://schemas.microsoft.com/office/drawing/2014/main" val="2737060430"/>
                    </a:ext>
                  </a:extLst>
                </a:gridCol>
                <a:gridCol w="1168400">
                  <a:extLst>
                    <a:ext uri="{9D8B030D-6E8A-4147-A177-3AD203B41FA5}">
                      <a16:colId xmlns:a16="http://schemas.microsoft.com/office/drawing/2014/main" val="3433676118"/>
                    </a:ext>
                  </a:extLst>
                </a:gridCol>
                <a:gridCol w="1168400">
                  <a:extLst>
                    <a:ext uri="{9D8B030D-6E8A-4147-A177-3AD203B41FA5}">
                      <a16:colId xmlns:a16="http://schemas.microsoft.com/office/drawing/2014/main" val="4029879660"/>
                    </a:ext>
                  </a:extLst>
                </a:gridCol>
                <a:gridCol w="1168400">
                  <a:extLst>
                    <a:ext uri="{9D8B030D-6E8A-4147-A177-3AD203B41FA5}">
                      <a16:colId xmlns:a16="http://schemas.microsoft.com/office/drawing/2014/main" val="1908474602"/>
                    </a:ext>
                  </a:extLst>
                </a:gridCol>
                <a:gridCol w="1168400">
                  <a:extLst>
                    <a:ext uri="{9D8B030D-6E8A-4147-A177-3AD203B41FA5}">
                      <a16:colId xmlns:a16="http://schemas.microsoft.com/office/drawing/2014/main" val="2581871676"/>
                    </a:ext>
                  </a:extLst>
                </a:gridCol>
                <a:gridCol w="1168400">
                  <a:extLst>
                    <a:ext uri="{9D8B030D-6E8A-4147-A177-3AD203B41FA5}">
                      <a16:colId xmlns:a16="http://schemas.microsoft.com/office/drawing/2014/main" val="1927519721"/>
                    </a:ext>
                  </a:extLst>
                </a:gridCol>
                <a:gridCol w="1168400">
                  <a:extLst>
                    <a:ext uri="{9D8B030D-6E8A-4147-A177-3AD203B41FA5}">
                      <a16:colId xmlns:a16="http://schemas.microsoft.com/office/drawing/2014/main" val="909859687"/>
                    </a:ext>
                  </a:extLst>
                </a:gridCol>
                <a:gridCol w="1168400">
                  <a:extLst>
                    <a:ext uri="{9D8B030D-6E8A-4147-A177-3AD203B41FA5}">
                      <a16:colId xmlns:a16="http://schemas.microsoft.com/office/drawing/2014/main" val="2103471148"/>
                    </a:ext>
                  </a:extLst>
                </a:gridCol>
                <a:gridCol w="1168400">
                  <a:extLst>
                    <a:ext uri="{9D8B030D-6E8A-4147-A177-3AD203B41FA5}">
                      <a16:colId xmlns:a16="http://schemas.microsoft.com/office/drawing/2014/main" val="2725328628"/>
                    </a:ext>
                  </a:extLst>
                </a:gridCol>
              </a:tblGrid>
              <a:tr h="370840">
                <a:tc>
                  <a:txBody>
                    <a:bodyPr/>
                    <a:lstStyle/>
                    <a:p>
                      <a:pPr algn="ctr"/>
                      <a:r>
                        <a:rPr lang="en-US" dirty="0"/>
                        <a:t>Timestep</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6</a:t>
                      </a:r>
                    </a:p>
                  </a:txBody>
                  <a:tcPr anchor="ctr"/>
                </a:tc>
                <a:tc>
                  <a:txBody>
                    <a:bodyPr/>
                    <a:lstStyle/>
                    <a:p>
                      <a:pPr algn="ctr"/>
                      <a:r>
                        <a:rPr lang="en-US" dirty="0"/>
                        <a:t>7</a:t>
                      </a:r>
                    </a:p>
                  </a:txBody>
                  <a:tcPr anchor="ctr"/>
                </a:tc>
                <a:extLst>
                  <a:ext uri="{0D108BD9-81ED-4DB2-BD59-A6C34878D82A}">
                    <a16:rowId xmlns:a16="http://schemas.microsoft.com/office/drawing/2014/main" val="574835346"/>
                  </a:ext>
                </a:extLst>
              </a:tr>
              <a:tr h="370840">
                <a:tc>
                  <a:txBody>
                    <a:bodyPr/>
                    <a:lstStyle/>
                    <a:p>
                      <a:pPr algn="ctr"/>
                      <a:r>
                        <a:rPr lang="en-US" sz="1600" dirty="0">
                          <a:latin typeface="+mj-lt"/>
                        </a:rPr>
                        <a:t>GPU 4</a:t>
                      </a:r>
                    </a:p>
                  </a:txBody>
                  <a:tcPr anchor="ctr"/>
                </a:tc>
                <a:tc>
                  <a:txBody>
                    <a:bodyPr/>
                    <a:lstStyle/>
                    <a:p>
                      <a:pPr algn="ctr"/>
                      <a:endParaRPr lang="en-US" sz="1600" dirty="0">
                        <a:latin typeface="+mj-lt"/>
                      </a:endParaRPr>
                    </a:p>
                  </a:txBody>
                  <a:tcPr anchor="ctr"/>
                </a:tc>
                <a:tc>
                  <a:txBody>
                    <a:bodyPr/>
                    <a:lstStyle/>
                    <a:p>
                      <a:pPr algn="ctr"/>
                      <a:endParaRPr lang="en-US" sz="1600" dirty="0">
                        <a:latin typeface="+mj-lt"/>
                      </a:endParaRPr>
                    </a:p>
                  </a:txBody>
                  <a:tcPr anchor="ctr"/>
                </a:tc>
                <a:tc>
                  <a:txBody>
                    <a:bodyPr/>
                    <a:lstStyle/>
                    <a:p>
                      <a:pPr algn="ctr"/>
                      <a:endParaRPr lang="en-US" sz="1600" dirty="0">
                        <a:latin typeface="+mj-lt"/>
                      </a:endParaRPr>
                    </a:p>
                  </a:txBody>
                  <a:tcPr anchor="ctr"/>
                </a:tc>
                <a:tc>
                  <a:txBody>
                    <a:bodyPr/>
                    <a:lstStyle/>
                    <a:p>
                      <a:pPr algn="ctr"/>
                      <a:r>
                        <a:rPr lang="en-US" sz="1600" dirty="0">
                          <a:latin typeface="+mj-lt"/>
                        </a:rPr>
                        <a:t>FORWARD</a:t>
                      </a:r>
                    </a:p>
                  </a:txBody>
                  <a:tcPr anchor="ctr"/>
                </a:tc>
                <a:tc>
                  <a:txBody>
                    <a:bodyPr/>
                    <a:lstStyle/>
                    <a:p>
                      <a:pPr algn="ctr"/>
                      <a:r>
                        <a:rPr lang="en-US" sz="1600" dirty="0">
                          <a:latin typeface="+mj-lt"/>
                        </a:rPr>
                        <a:t>BACKWARD</a:t>
                      </a:r>
                    </a:p>
                  </a:txBody>
                  <a:tcPr anchor="ctr"/>
                </a:tc>
                <a:tc>
                  <a:txBody>
                    <a:bodyPr/>
                    <a:lstStyle/>
                    <a:p>
                      <a:pPr algn="ctr"/>
                      <a:endParaRPr lang="en-US" sz="1600" dirty="0">
                        <a:latin typeface="+mj-lt"/>
                      </a:endParaRPr>
                    </a:p>
                  </a:txBody>
                  <a:tcPr anchor="ctr"/>
                </a:tc>
                <a:tc>
                  <a:txBody>
                    <a:bodyPr/>
                    <a:lstStyle/>
                    <a:p>
                      <a:pPr algn="ctr"/>
                      <a:endParaRPr lang="en-US" sz="1600">
                        <a:latin typeface="+mj-lt"/>
                      </a:endParaRPr>
                    </a:p>
                  </a:txBody>
                  <a:tcPr anchor="ctr"/>
                </a:tc>
                <a:tc>
                  <a:txBody>
                    <a:bodyPr/>
                    <a:lstStyle/>
                    <a:p>
                      <a:pPr algn="ctr"/>
                      <a:endParaRPr lang="en-US" sz="1600">
                        <a:latin typeface="+mj-lt"/>
                      </a:endParaRPr>
                    </a:p>
                  </a:txBody>
                  <a:tcPr anchor="ctr"/>
                </a:tc>
                <a:extLst>
                  <a:ext uri="{0D108BD9-81ED-4DB2-BD59-A6C34878D82A}">
                    <a16:rowId xmlns:a16="http://schemas.microsoft.com/office/drawing/2014/main" val="250307812"/>
                  </a:ext>
                </a:extLst>
              </a:tr>
              <a:tr h="370840">
                <a:tc>
                  <a:txBody>
                    <a:bodyPr/>
                    <a:lstStyle/>
                    <a:p>
                      <a:pPr algn="ctr"/>
                      <a:r>
                        <a:rPr lang="en-US" sz="1600" dirty="0">
                          <a:latin typeface="+mj-lt"/>
                        </a:rPr>
                        <a:t>GPU 3</a:t>
                      </a:r>
                    </a:p>
                  </a:txBody>
                  <a:tcPr anchor="ctr"/>
                </a:tc>
                <a:tc>
                  <a:txBody>
                    <a:bodyPr/>
                    <a:lstStyle/>
                    <a:p>
                      <a:pPr algn="ctr"/>
                      <a:endParaRPr lang="en-US" sz="1600">
                        <a:latin typeface="+mj-lt"/>
                      </a:endParaRPr>
                    </a:p>
                  </a:txBody>
                  <a:tcPr anchor="ctr"/>
                </a:tc>
                <a:tc>
                  <a:txBody>
                    <a:bodyPr/>
                    <a:lstStyle/>
                    <a:p>
                      <a:pPr algn="ctr"/>
                      <a:endParaRPr lang="en-US" sz="1600" dirty="0">
                        <a:latin typeface="+mj-lt"/>
                      </a:endParaRPr>
                    </a:p>
                  </a:txBody>
                  <a:tcPr anchor="ctr"/>
                </a:tc>
                <a:tc>
                  <a:txBody>
                    <a:bodyPr/>
                    <a:lstStyle/>
                    <a:p>
                      <a:pPr algn="ctr"/>
                      <a:r>
                        <a:rPr lang="en-US" sz="1600" dirty="0">
                          <a:latin typeface="+mj-lt"/>
                        </a:rPr>
                        <a:t>FORWARD</a:t>
                      </a:r>
                    </a:p>
                  </a:txBody>
                  <a:tcPr anchor="ctr"/>
                </a:tc>
                <a:tc>
                  <a:txBody>
                    <a:bodyPr/>
                    <a:lstStyle/>
                    <a:p>
                      <a:pPr algn="ctr"/>
                      <a:endParaRPr lang="en-US" sz="1600" dirty="0">
                        <a:latin typeface="+mj-lt"/>
                      </a:endParaRPr>
                    </a:p>
                  </a:txBody>
                  <a:tcPr anchor="ctr"/>
                </a:tc>
                <a:tc>
                  <a:txBody>
                    <a:bodyPr/>
                    <a:lstStyle/>
                    <a:p>
                      <a:pPr algn="ctr"/>
                      <a:endParaRPr lang="en-US" sz="1600" dirty="0">
                        <a:latin typeface="+mj-lt"/>
                      </a:endParaRPr>
                    </a:p>
                  </a:txBody>
                  <a:tcPr anchor="ctr"/>
                </a:tc>
                <a:tc>
                  <a:txBody>
                    <a:bodyPr/>
                    <a:lstStyle/>
                    <a:p>
                      <a:pPr algn="ctr"/>
                      <a:r>
                        <a:rPr lang="en-US" sz="1600" dirty="0">
                          <a:latin typeface="+mj-lt"/>
                        </a:rPr>
                        <a:t>BACKWARD</a:t>
                      </a:r>
                    </a:p>
                  </a:txBody>
                  <a:tcPr anchor="ctr"/>
                </a:tc>
                <a:tc>
                  <a:txBody>
                    <a:bodyPr/>
                    <a:lstStyle/>
                    <a:p>
                      <a:pPr algn="ctr"/>
                      <a:endParaRPr lang="en-US" sz="1600" dirty="0">
                        <a:latin typeface="+mj-lt"/>
                      </a:endParaRPr>
                    </a:p>
                  </a:txBody>
                  <a:tcPr anchor="ctr"/>
                </a:tc>
                <a:tc>
                  <a:txBody>
                    <a:bodyPr/>
                    <a:lstStyle/>
                    <a:p>
                      <a:pPr algn="ctr"/>
                      <a:endParaRPr lang="en-US" sz="1600">
                        <a:latin typeface="+mj-lt"/>
                      </a:endParaRPr>
                    </a:p>
                  </a:txBody>
                  <a:tcPr anchor="ctr"/>
                </a:tc>
                <a:extLst>
                  <a:ext uri="{0D108BD9-81ED-4DB2-BD59-A6C34878D82A}">
                    <a16:rowId xmlns:a16="http://schemas.microsoft.com/office/drawing/2014/main" val="2692280213"/>
                  </a:ext>
                </a:extLst>
              </a:tr>
              <a:tr h="370840">
                <a:tc>
                  <a:txBody>
                    <a:bodyPr/>
                    <a:lstStyle/>
                    <a:p>
                      <a:pPr algn="ctr"/>
                      <a:r>
                        <a:rPr lang="en-US" sz="1600" dirty="0">
                          <a:latin typeface="+mj-lt"/>
                        </a:rPr>
                        <a:t>GPU 2</a:t>
                      </a:r>
                    </a:p>
                  </a:txBody>
                  <a:tcPr anchor="ctr"/>
                </a:tc>
                <a:tc>
                  <a:txBody>
                    <a:bodyPr/>
                    <a:lstStyle/>
                    <a:p>
                      <a:pPr algn="ctr"/>
                      <a:endParaRPr lang="en-US" sz="1600">
                        <a:latin typeface="+mj-lt"/>
                      </a:endParaRPr>
                    </a:p>
                  </a:txBody>
                  <a:tcPr anchor="ctr"/>
                </a:tc>
                <a:tc>
                  <a:txBody>
                    <a:bodyPr/>
                    <a:lstStyle/>
                    <a:p>
                      <a:pPr algn="ctr"/>
                      <a:r>
                        <a:rPr lang="en-US" sz="1600" dirty="0">
                          <a:latin typeface="+mj-lt"/>
                        </a:rPr>
                        <a:t>FORWARD</a:t>
                      </a:r>
                    </a:p>
                  </a:txBody>
                  <a:tcPr anchor="ctr"/>
                </a:tc>
                <a:tc>
                  <a:txBody>
                    <a:bodyPr/>
                    <a:lstStyle/>
                    <a:p>
                      <a:pPr algn="ctr"/>
                      <a:endParaRPr lang="en-US" sz="1600">
                        <a:latin typeface="+mj-lt"/>
                      </a:endParaRPr>
                    </a:p>
                  </a:txBody>
                  <a:tcPr anchor="ctr"/>
                </a:tc>
                <a:tc>
                  <a:txBody>
                    <a:bodyPr/>
                    <a:lstStyle/>
                    <a:p>
                      <a:pPr algn="ctr"/>
                      <a:endParaRPr lang="en-US" sz="1600">
                        <a:latin typeface="+mj-lt"/>
                      </a:endParaRPr>
                    </a:p>
                  </a:txBody>
                  <a:tcPr anchor="ctr"/>
                </a:tc>
                <a:tc>
                  <a:txBody>
                    <a:bodyPr/>
                    <a:lstStyle/>
                    <a:p>
                      <a:pPr algn="ctr"/>
                      <a:endParaRPr lang="en-US" sz="1600">
                        <a:latin typeface="+mj-lt"/>
                      </a:endParaRPr>
                    </a:p>
                  </a:txBody>
                  <a:tcPr anchor="ctr"/>
                </a:tc>
                <a:tc>
                  <a:txBody>
                    <a:bodyPr/>
                    <a:lstStyle/>
                    <a:p>
                      <a:pPr algn="ctr"/>
                      <a:endParaRPr lang="en-US" sz="1600" dirty="0">
                        <a:latin typeface="+mj-lt"/>
                      </a:endParaRPr>
                    </a:p>
                  </a:txBody>
                  <a:tcPr anchor="ctr"/>
                </a:tc>
                <a:tc>
                  <a:txBody>
                    <a:bodyPr/>
                    <a:lstStyle/>
                    <a:p>
                      <a:pPr algn="ctr"/>
                      <a:r>
                        <a:rPr lang="en-US" sz="1600" dirty="0">
                          <a:latin typeface="+mj-lt"/>
                        </a:rPr>
                        <a:t>BACKWARD</a:t>
                      </a:r>
                    </a:p>
                  </a:txBody>
                  <a:tcPr anchor="ctr"/>
                </a:tc>
                <a:tc>
                  <a:txBody>
                    <a:bodyPr/>
                    <a:lstStyle/>
                    <a:p>
                      <a:pPr algn="ctr"/>
                      <a:endParaRPr lang="en-US" sz="1600">
                        <a:latin typeface="+mj-lt"/>
                      </a:endParaRPr>
                    </a:p>
                  </a:txBody>
                  <a:tcPr anchor="ctr"/>
                </a:tc>
                <a:extLst>
                  <a:ext uri="{0D108BD9-81ED-4DB2-BD59-A6C34878D82A}">
                    <a16:rowId xmlns:a16="http://schemas.microsoft.com/office/drawing/2014/main" val="2635344608"/>
                  </a:ext>
                </a:extLst>
              </a:tr>
              <a:tr h="370840">
                <a:tc>
                  <a:txBody>
                    <a:bodyPr/>
                    <a:lstStyle/>
                    <a:p>
                      <a:pPr algn="ctr"/>
                      <a:r>
                        <a:rPr lang="en-US" sz="1600" dirty="0">
                          <a:latin typeface="+mj-lt"/>
                        </a:rPr>
                        <a:t>GPU 1</a:t>
                      </a:r>
                    </a:p>
                  </a:txBody>
                  <a:tcPr anchor="ctr"/>
                </a:tc>
                <a:tc>
                  <a:txBody>
                    <a:bodyPr/>
                    <a:lstStyle/>
                    <a:p>
                      <a:pPr algn="ctr"/>
                      <a:r>
                        <a:rPr lang="en-US" sz="1600" dirty="0">
                          <a:latin typeface="+mj-lt"/>
                        </a:rPr>
                        <a:t>FORWARD</a:t>
                      </a:r>
                    </a:p>
                  </a:txBody>
                  <a:tcPr anchor="ctr"/>
                </a:tc>
                <a:tc>
                  <a:txBody>
                    <a:bodyPr/>
                    <a:lstStyle/>
                    <a:p>
                      <a:pPr algn="ctr"/>
                      <a:endParaRPr lang="en-US" sz="1600">
                        <a:latin typeface="+mj-lt"/>
                      </a:endParaRPr>
                    </a:p>
                  </a:txBody>
                  <a:tcPr anchor="ctr"/>
                </a:tc>
                <a:tc>
                  <a:txBody>
                    <a:bodyPr/>
                    <a:lstStyle/>
                    <a:p>
                      <a:pPr algn="ctr"/>
                      <a:endParaRPr lang="en-US" sz="1600">
                        <a:latin typeface="+mj-lt"/>
                      </a:endParaRPr>
                    </a:p>
                  </a:txBody>
                  <a:tcPr anchor="ctr"/>
                </a:tc>
                <a:tc>
                  <a:txBody>
                    <a:bodyPr/>
                    <a:lstStyle/>
                    <a:p>
                      <a:pPr algn="ctr"/>
                      <a:endParaRPr lang="en-US" sz="1600">
                        <a:latin typeface="+mj-lt"/>
                      </a:endParaRPr>
                    </a:p>
                  </a:txBody>
                  <a:tcPr anchor="ctr"/>
                </a:tc>
                <a:tc>
                  <a:txBody>
                    <a:bodyPr/>
                    <a:lstStyle/>
                    <a:p>
                      <a:pPr algn="ctr"/>
                      <a:endParaRPr lang="en-US" sz="1600">
                        <a:latin typeface="+mj-lt"/>
                      </a:endParaRPr>
                    </a:p>
                  </a:txBody>
                  <a:tcPr anchor="ctr"/>
                </a:tc>
                <a:tc>
                  <a:txBody>
                    <a:bodyPr/>
                    <a:lstStyle/>
                    <a:p>
                      <a:pPr algn="ctr"/>
                      <a:endParaRPr lang="en-US" sz="1600">
                        <a:latin typeface="+mj-lt"/>
                      </a:endParaRPr>
                    </a:p>
                  </a:txBody>
                  <a:tcPr anchor="ctr"/>
                </a:tc>
                <a:tc>
                  <a:txBody>
                    <a:bodyPr/>
                    <a:lstStyle/>
                    <a:p>
                      <a:pPr algn="ctr"/>
                      <a:endParaRPr lang="en-US" sz="1600" dirty="0">
                        <a:latin typeface="+mj-lt"/>
                      </a:endParaRPr>
                    </a:p>
                  </a:txBody>
                  <a:tcPr anchor="ctr"/>
                </a:tc>
                <a:tc>
                  <a:txBody>
                    <a:bodyPr/>
                    <a:lstStyle/>
                    <a:p>
                      <a:pPr algn="ctr"/>
                      <a:r>
                        <a:rPr lang="en-US" sz="1600" dirty="0">
                          <a:latin typeface="+mj-lt"/>
                        </a:rPr>
                        <a:t>BACKWARD</a:t>
                      </a:r>
                    </a:p>
                  </a:txBody>
                  <a:tcPr anchor="ctr"/>
                </a:tc>
                <a:extLst>
                  <a:ext uri="{0D108BD9-81ED-4DB2-BD59-A6C34878D82A}">
                    <a16:rowId xmlns:a16="http://schemas.microsoft.com/office/drawing/2014/main" val="4282401155"/>
                  </a:ext>
                </a:extLst>
              </a:tr>
            </a:tbl>
          </a:graphicData>
        </a:graphic>
      </p:graphicFrame>
      <p:sp>
        <p:nvSpPr>
          <p:cNvPr id="9" name="Content Placeholder 7">
            <a:extLst>
              <a:ext uri="{FF2B5EF4-FFF2-40B4-BE49-F238E27FC236}">
                <a16:creationId xmlns:a16="http://schemas.microsoft.com/office/drawing/2014/main" id="{0C35F0E8-F4FD-13B2-01E7-EC0C743F92D7}"/>
              </a:ext>
            </a:extLst>
          </p:cNvPr>
          <p:cNvSpPr txBox="1">
            <a:spLocks/>
          </p:cNvSpPr>
          <p:nvPr/>
        </p:nvSpPr>
        <p:spPr>
          <a:xfrm>
            <a:off x="838200" y="1825625"/>
            <a:ext cx="10292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mj-lt"/>
              </a:rPr>
              <a:t>Imagine we want to train our sharded model on a single batch: it will take 8 timesteps to do it, and at each timestep, only one GPU is working while the others are waiting idle.</a:t>
            </a:r>
          </a:p>
        </p:txBody>
      </p:sp>
    </p:spTree>
    <p:extLst>
      <p:ext uri="{BB962C8B-B14F-4D97-AF65-F5344CB8AC3E}">
        <p14:creationId xmlns:p14="http://schemas.microsoft.com/office/powerpoint/2010/main" val="3408509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Pipeline Parallelism: The Solution</a:t>
            </a:r>
          </a:p>
        </p:txBody>
      </p:sp>
      <p:graphicFrame>
        <p:nvGraphicFramePr>
          <p:cNvPr id="3" name="Table 3">
            <a:extLst>
              <a:ext uri="{FF2B5EF4-FFF2-40B4-BE49-F238E27FC236}">
                <a16:creationId xmlns:a16="http://schemas.microsoft.com/office/drawing/2014/main" id="{6F271408-CE6B-494E-F8B1-D74C28D0EADB}"/>
              </a:ext>
            </a:extLst>
          </p:cNvPr>
          <p:cNvGraphicFramePr>
            <a:graphicFrameLocks noGrp="1"/>
          </p:cNvGraphicFramePr>
          <p:nvPr>
            <p:ph idx="1"/>
            <p:extLst>
              <p:ext uri="{D42A27DB-BD31-4B8C-83A1-F6EECF244321}">
                <p14:modId xmlns:p14="http://schemas.microsoft.com/office/powerpoint/2010/main" val="2368111510"/>
              </p:ext>
            </p:extLst>
          </p:nvPr>
        </p:nvGraphicFramePr>
        <p:xfrm>
          <a:off x="160336" y="3074194"/>
          <a:ext cx="11684001" cy="1854200"/>
        </p:xfrm>
        <a:graphic>
          <a:graphicData uri="http://schemas.openxmlformats.org/drawingml/2006/table">
            <a:tbl>
              <a:tblPr firstRow="1">
                <a:tableStyleId>{21E4AEA4-8DFA-4A89-87EB-49C32662AFE0}</a:tableStyleId>
              </a:tblPr>
              <a:tblGrid>
                <a:gridCol w="700405">
                  <a:extLst>
                    <a:ext uri="{9D8B030D-6E8A-4147-A177-3AD203B41FA5}">
                      <a16:colId xmlns:a16="http://schemas.microsoft.com/office/drawing/2014/main" val="2737060430"/>
                    </a:ext>
                  </a:extLst>
                </a:gridCol>
                <a:gridCol w="562292">
                  <a:extLst>
                    <a:ext uri="{9D8B030D-6E8A-4147-A177-3AD203B41FA5}">
                      <a16:colId xmlns:a16="http://schemas.microsoft.com/office/drawing/2014/main" val="3433676118"/>
                    </a:ext>
                  </a:extLst>
                </a:gridCol>
                <a:gridCol w="749618">
                  <a:extLst>
                    <a:ext uri="{9D8B030D-6E8A-4147-A177-3AD203B41FA5}">
                      <a16:colId xmlns:a16="http://schemas.microsoft.com/office/drawing/2014/main" val="4029879660"/>
                    </a:ext>
                  </a:extLst>
                </a:gridCol>
                <a:gridCol w="749618">
                  <a:extLst>
                    <a:ext uri="{9D8B030D-6E8A-4147-A177-3AD203B41FA5}">
                      <a16:colId xmlns:a16="http://schemas.microsoft.com/office/drawing/2014/main" val="1908474602"/>
                    </a:ext>
                  </a:extLst>
                </a:gridCol>
                <a:gridCol w="749618">
                  <a:extLst>
                    <a:ext uri="{9D8B030D-6E8A-4147-A177-3AD203B41FA5}">
                      <a16:colId xmlns:a16="http://schemas.microsoft.com/office/drawing/2014/main" val="2581871676"/>
                    </a:ext>
                  </a:extLst>
                </a:gridCol>
                <a:gridCol w="811530">
                  <a:extLst>
                    <a:ext uri="{9D8B030D-6E8A-4147-A177-3AD203B41FA5}">
                      <a16:colId xmlns:a16="http://schemas.microsoft.com/office/drawing/2014/main" val="1927519721"/>
                    </a:ext>
                  </a:extLst>
                </a:gridCol>
                <a:gridCol w="811530">
                  <a:extLst>
                    <a:ext uri="{9D8B030D-6E8A-4147-A177-3AD203B41FA5}">
                      <a16:colId xmlns:a16="http://schemas.microsoft.com/office/drawing/2014/main" val="909859687"/>
                    </a:ext>
                  </a:extLst>
                </a:gridCol>
                <a:gridCol w="811530">
                  <a:extLst>
                    <a:ext uri="{9D8B030D-6E8A-4147-A177-3AD203B41FA5}">
                      <a16:colId xmlns:a16="http://schemas.microsoft.com/office/drawing/2014/main" val="2103471148"/>
                    </a:ext>
                  </a:extLst>
                </a:gridCol>
                <a:gridCol w="811530">
                  <a:extLst>
                    <a:ext uri="{9D8B030D-6E8A-4147-A177-3AD203B41FA5}">
                      <a16:colId xmlns:a16="http://schemas.microsoft.com/office/drawing/2014/main" val="2725328628"/>
                    </a:ext>
                  </a:extLst>
                </a:gridCol>
                <a:gridCol w="821055">
                  <a:extLst>
                    <a:ext uri="{9D8B030D-6E8A-4147-A177-3AD203B41FA5}">
                      <a16:colId xmlns:a16="http://schemas.microsoft.com/office/drawing/2014/main" val="2979552404"/>
                    </a:ext>
                  </a:extLst>
                </a:gridCol>
                <a:gridCol w="821055">
                  <a:extLst>
                    <a:ext uri="{9D8B030D-6E8A-4147-A177-3AD203B41FA5}">
                      <a16:colId xmlns:a16="http://schemas.microsoft.com/office/drawing/2014/main" val="546380884"/>
                    </a:ext>
                  </a:extLst>
                </a:gridCol>
                <a:gridCol w="821055">
                  <a:extLst>
                    <a:ext uri="{9D8B030D-6E8A-4147-A177-3AD203B41FA5}">
                      <a16:colId xmlns:a16="http://schemas.microsoft.com/office/drawing/2014/main" val="2008897181"/>
                    </a:ext>
                  </a:extLst>
                </a:gridCol>
                <a:gridCol w="821055">
                  <a:extLst>
                    <a:ext uri="{9D8B030D-6E8A-4147-A177-3AD203B41FA5}">
                      <a16:colId xmlns:a16="http://schemas.microsoft.com/office/drawing/2014/main" val="539290698"/>
                    </a:ext>
                  </a:extLst>
                </a:gridCol>
                <a:gridCol w="821055">
                  <a:extLst>
                    <a:ext uri="{9D8B030D-6E8A-4147-A177-3AD203B41FA5}">
                      <a16:colId xmlns:a16="http://schemas.microsoft.com/office/drawing/2014/main" val="2761191979"/>
                    </a:ext>
                  </a:extLst>
                </a:gridCol>
                <a:gridCol w="821055">
                  <a:extLst>
                    <a:ext uri="{9D8B030D-6E8A-4147-A177-3AD203B41FA5}">
                      <a16:colId xmlns:a16="http://schemas.microsoft.com/office/drawing/2014/main" val="1001882602"/>
                    </a:ext>
                  </a:extLst>
                </a:gridCol>
              </a:tblGrid>
              <a:tr h="370840">
                <a:tc>
                  <a:txBody>
                    <a:bodyPr/>
                    <a:lstStyle/>
                    <a:p>
                      <a:pPr algn="ctr"/>
                      <a:r>
                        <a:rPr lang="en-US" sz="1000" dirty="0"/>
                        <a:t>Timestep</a:t>
                      </a:r>
                    </a:p>
                  </a:txBody>
                  <a:tcPr anchor="ctr"/>
                </a:tc>
                <a:tc>
                  <a:txBody>
                    <a:bodyPr/>
                    <a:lstStyle/>
                    <a:p>
                      <a:pPr algn="ctr"/>
                      <a:r>
                        <a:rPr lang="en-US" sz="1000" dirty="0"/>
                        <a:t>0</a:t>
                      </a:r>
                    </a:p>
                  </a:txBody>
                  <a:tcPr anchor="ctr"/>
                </a:tc>
                <a:tc>
                  <a:txBody>
                    <a:bodyPr/>
                    <a:lstStyle/>
                    <a:p>
                      <a:pPr algn="ctr"/>
                      <a:r>
                        <a:rPr lang="en-US" sz="1000" dirty="0"/>
                        <a:t>1</a:t>
                      </a:r>
                    </a:p>
                  </a:txBody>
                  <a:tcPr anchor="ctr"/>
                </a:tc>
                <a:tc>
                  <a:txBody>
                    <a:bodyPr/>
                    <a:lstStyle/>
                    <a:p>
                      <a:pPr algn="ctr"/>
                      <a:r>
                        <a:rPr lang="en-US" sz="1000" dirty="0"/>
                        <a:t>2</a:t>
                      </a:r>
                    </a:p>
                  </a:txBody>
                  <a:tcPr anchor="ctr"/>
                </a:tc>
                <a:tc>
                  <a:txBody>
                    <a:bodyPr/>
                    <a:lstStyle/>
                    <a:p>
                      <a:pPr algn="ctr"/>
                      <a:r>
                        <a:rPr lang="en-US" sz="1000" dirty="0"/>
                        <a:t>3</a:t>
                      </a:r>
                    </a:p>
                  </a:txBody>
                  <a:tcPr anchor="ctr"/>
                </a:tc>
                <a:tc>
                  <a:txBody>
                    <a:bodyPr/>
                    <a:lstStyle/>
                    <a:p>
                      <a:pPr algn="ctr"/>
                      <a:r>
                        <a:rPr lang="en-US" sz="1000" dirty="0"/>
                        <a:t>4</a:t>
                      </a:r>
                    </a:p>
                  </a:txBody>
                  <a:tcPr anchor="ctr"/>
                </a:tc>
                <a:tc>
                  <a:txBody>
                    <a:bodyPr/>
                    <a:lstStyle/>
                    <a:p>
                      <a:pPr algn="ctr"/>
                      <a:r>
                        <a:rPr lang="en-US" sz="1000" dirty="0"/>
                        <a:t>5</a:t>
                      </a:r>
                    </a:p>
                  </a:txBody>
                  <a:tcPr anchor="ctr"/>
                </a:tc>
                <a:tc>
                  <a:txBody>
                    <a:bodyPr/>
                    <a:lstStyle/>
                    <a:p>
                      <a:pPr algn="ctr"/>
                      <a:r>
                        <a:rPr lang="en-US" sz="1000" dirty="0"/>
                        <a:t>6</a:t>
                      </a:r>
                    </a:p>
                  </a:txBody>
                  <a:tcPr anchor="ctr"/>
                </a:tc>
                <a:tc>
                  <a:txBody>
                    <a:bodyPr/>
                    <a:lstStyle/>
                    <a:p>
                      <a:pPr algn="ctr"/>
                      <a:r>
                        <a:rPr lang="en-US" sz="1000" dirty="0"/>
                        <a:t>7</a:t>
                      </a:r>
                    </a:p>
                  </a:txBody>
                  <a:tcPr anchor="ctr"/>
                </a:tc>
                <a:tc>
                  <a:txBody>
                    <a:bodyPr/>
                    <a:lstStyle/>
                    <a:p>
                      <a:pPr algn="ctr"/>
                      <a:r>
                        <a:rPr lang="en-US" sz="1000" dirty="0"/>
                        <a:t>8</a:t>
                      </a:r>
                    </a:p>
                  </a:txBody>
                  <a:tcPr anchor="ctr"/>
                </a:tc>
                <a:tc>
                  <a:txBody>
                    <a:bodyPr/>
                    <a:lstStyle/>
                    <a:p>
                      <a:pPr algn="ctr"/>
                      <a:r>
                        <a:rPr lang="en-US" sz="1000" dirty="0"/>
                        <a:t>9</a:t>
                      </a:r>
                    </a:p>
                  </a:txBody>
                  <a:tcPr anchor="ctr"/>
                </a:tc>
                <a:tc>
                  <a:txBody>
                    <a:bodyPr/>
                    <a:lstStyle/>
                    <a:p>
                      <a:pPr algn="ctr"/>
                      <a:r>
                        <a:rPr lang="en-US" sz="1000" dirty="0"/>
                        <a:t>10</a:t>
                      </a:r>
                    </a:p>
                  </a:txBody>
                  <a:tcPr anchor="ctr"/>
                </a:tc>
                <a:tc>
                  <a:txBody>
                    <a:bodyPr/>
                    <a:lstStyle/>
                    <a:p>
                      <a:pPr algn="ctr"/>
                      <a:r>
                        <a:rPr lang="en-US" sz="1000" dirty="0"/>
                        <a:t>11</a:t>
                      </a:r>
                    </a:p>
                  </a:txBody>
                  <a:tcPr anchor="ctr"/>
                </a:tc>
                <a:tc>
                  <a:txBody>
                    <a:bodyPr/>
                    <a:lstStyle/>
                    <a:p>
                      <a:pPr algn="ctr"/>
                      <a:r>
                        <a:rPr lang="en-US" sz="1000" dirty="0"/>
                        <a:t>12</a:t>
                      </a:r>
                    </a:p>
                  </a:txBody>
                  <a:tcPr anchor="ctr"/>
                </a:tc>
                <a:tc>
                  <a:txBody>
                    <a:bodyPr/>
                    <a:lstStyle/>
                    <a:p>
                      <a:pPr algn="ctr"/>
                      <a:r>
                        <a:rPr lang="en-US" sz="1000" dirty="0"/>
                        <a:t>13</a:t>
                      </a:r>
                    </a:p>
                  </a:txBody>
                  <a:tcPr anchor="ctr"/>
                </a:tc>
                <a:extLst>
                  <a:ext uri="{0D108BD9-81ED-4DB2-BD59-A6C34878D82A}">
                    <a16:rowId xmlns:a16="http://schemas.microsoft.com/office/drawing/2014/main" val="574835346"/>
                  </a:ext>
                </a:extLst>
              </a:tr>
              <a:tr h="370840">
                <a:tc>
                  <a:txBody>
                    <a:bodyPr/>
                    <a:lstStyle/>
                    <a:p>
                      <a:pPr algn="ctr"/>
                      <a:r>
                        <a:rPr lang="en-US" sz="1000" dirty="0">
                          <a:latin typeface="+mj-lt"/>
                        </a:rPr>
                        <a:t>GPU 4</a:t>
                      </a: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r>
                        <a:rPr lang="en-US" sz="1000" b="0" dirty="0">
                          <a:latin typeface="+mj-lt"/>
                        </a:rPr>
                        <a:t>FWD-1</a:t>
                      </a:r>
                    </a:p>
                  </a:txBody>
                  <a:tcPr anchor="ctr"/>
                </a:tc>
                <a:tc>
                  <a:txBody>
                    <a:bodyPr/>
                    <a:lstStyle/>
                    <a:p>
                      <a:pPr algn="ctr"/>
                      <a:r>
                        <a:rPr lang="en-US" sz="1000" b="0" dirty="0">
                          <a:latin typeface="+mj-lt"/>
                        </a:rPr>
                        <a:t>FWD-2</a:t>
                      </a:r>
                    </a:p>
                  </a:txBody>
                  <a:tcPr anchor="ctr"/>
                </a:tc>
                <a:tc>
                  <a:txBody>
                    <a:bodyPr/>
                    <a:lstStyle/>
                    <a:p>
                      <a:pPr algn="ctr"/>
                      <a:r>
                        <a:rPr lang="en-US" sz="1000" b="0" dirty="0">
                          <a:latin typeface="+mj-lt"/>
                        </a:rPr>
                        <a:t>FWD-3</a:t>
                      </a:r>
                    </a:p>
                  </a:txBody>
                  <a:tcPr anchor="ctr"/>
                </a:tc>
                <a:tc>
                  <a:txBody>
                    <a:bodyPr/>
                    <a:lstStyle/>
                    <a:p>
                      <a:pPr algn="ctr"/>
                      <a:r>
                        <a:rPr lang="en-US" sz="1000" b="0" dirty="0">
                          <a:latin typeface="+mj-lt"/>
                        </a:rPr>
                        <a:t>FWD-4</a:t>
                      </a:r>
                    </a:p>
                  </a:txBody>
                  <a:tcPr anchor="ctr"/>
                </a:tc>
                <a:tc>
                  <a:txBody>
                    <a:bodyPr/>
                    <a:lstStyle/>
                    <a:p>
                      <a:pPr algn="ctr"/>
                      <a:r>
                        <a:rPr lang="en-US" sz="1000" b="0" dirty="0">
                          <a:latin typeface="+mj-lt"/>
                        </a:rPr>
                        <a:t>BWD-4</a:t>
                      </a:r>
                    </a:p>
                  </a:txBody>
                  <a:tcPr anchor="ctr"/>
                </a:tc>
                <a:tc>
                  <a:txBody>
                    <a:bodyPr/>
                    <a:lstStyle/>
                    <a:p>
                      <a:pPr algn="ctr"/>
                      <a:r>
                        <a:rPr lang="en-US" sz="1000" b="0" dirty="0">
                          <a:latin typeface="+mj-lt"/>
                        </a:rPr>
                        <a:t>BWD-3</a:t>
                      </a:r>
                    </a:p>
                  </a:txBody>
                  <a:tcPr anchor="ctr"/>
                </a:tc>
                <a:tc>
                  <a:txBody>
                    <a:bodyPr/>
                    <a:lstStyle/>
                    <a:p>
                      <a:pPr algn="ctr"/>
                      <a:r>
                        <a:rPr lang="en-US" sz="1000" b="0" dirty="0">
                          <a:latin typeface="+mj-lt"/>
                        </a:rPr>
                        <a:t>BWD-2</a:t>
                      </a:r>
                    </a:p>
                  </a:txBody>
                  <a:tcPr anchor="ctr"/>
                </a:tc>
                <a:tc>
                  <a:txBody>
                    <a:bodyPr/>
                    <a:lstStyle/>
                    <a:p>
                      <a:pPr algn="ctr"/>
                      <a:r>
                        <a:rPr lang="en-US" sz="1000" b="0" dirty="0">
                          <a:latin typeface="+mj-lt"/>
                        </a:rPr>
                        <a:t>BWD-1</a:t>
                      </a:r>
                    </a:p>
                  </a:txBody>
                  <a:tcPr anchor="ctr"/>
                </a:tc>
                <a:tc>
                  <a:txBody>
                    <a:bodyPr/>
                    <a:lstStyle/>
                    <a:p>
                      <a:pPr algn="ctr"/>
                      <a:endParaRPr lang="en-US" sz="1000" b="0">
                        <a:latin typeface="+mj-lt"/>
                      </a:endParaRPr>
                    </a:p>
                  </a:txBody>
                  <a:tcPr anchor="ctr"/>
                </a:tc>
                <a:tc>
                  <a:txBody>
                    <a:bodyPr/>
                    <a:lstStyle/>
                    <a:p>
                      <a:pPr algn="ctr"/>
                      <a:endParaRPr lang="en-US" sz="1000" b="0">
                        <a:latin typeface="+mj-lt"/>
                      </a:endParaRPr>
                    </a:p>
                  </a:txBody>
                  <a:tcPr anchor="ctr"/>
                </a:tc>
                <a:tc>
                  <a:txBody>
                    <a:bodyPr/>
                    <a:lstStyle/>
                    <a:p>
                      <a:pPr algn="ctr"/>
                      <a:endParaRPr lang="en-US" sz="1000" b="0">
                        <a:latin typeface="+mj-lt"/>
                      </a:endParaRPr>
                    </a:p>
                  </a:txBody>
                  <a:tcPr anchor="ctr"/>
                </a:tc>
                <a:extLst>
                  <a:ext uri="{0D108BD9-81ED-4DB2-BD59-A6C34878D82A}">
                    <a16:rowId xmlns:a16="http://schemas.microsoft.com/office/drawing/2014/main" val="250307812"/>
                  </a:ext>
                </a:extLst>
              </a:tr>
              <a:tr h="370840">
                <a:tc>
                  <a:txBody>
                    <a:bodyPr/>
                    <a:lstStyle/>
                    <a:p>
                      <a:pPr algn="ctr"/>
                      <a:r>
                        <a:rPr lang="en-US" sz="1000" dirty="0">
                          <a:latin typeface="+mj-lt"/>
                        </a:rPr>
                        <a:t>GPU 3</a:t>
                      </a:r>
                    </a:p>
                  </a:txBody>
                  <a:tcPr anchor="ctr"/>
                </a:tc>
                <a:tc>
                  <a:txBody>
                    <a:bodyPr/>
                    <a:lstStyle/>
                    <a:p>
                      <a:pPr algn="ctr"/>
                      <a:endParaRPr lang="en-US" sz="1000" b="0">
                        <a:latin typeface="+mj-lt"/>
                      </a:endParaRPr>
                    </a:p>
                  </a:txBody>
                  <a:tcPr anchor="ctr"/>
                </a:tc>
                <a:tc>
                  <a:txBody>
                    <a:bodyPr/>
                    <a:lstStyle/>
                    <a:p>
                      <a:pPr algn="ctr"/>
                      <a:endParaRPr lang="en-US" sz="1000" b="0" dirty="0">
                        <a:latin typeface="+mj-lt"/>
                      </a:endParaRPr>
                    </a:p>
                  </a:txBody>
                  <a:tcPr anchor="ctr"/>
                </a:tc>
                <a:tc>
                  <a:txBody>
                    <a:bodyPr/>
                    <a:lstStyle/>
                    <a:p>
                      <a:pPr algn="ctr"/>
                      <a:r>
                        <a:rPr lang="en-US" sz="1000" b="0" dirty="0">
                          <a:latin typeface="+mj-lt"/>
                        </a:rPr>
                        <a:t>FWD-1</a:t>
                      </a:r>
                    </a:p>
                  </a:txBody>
                  <a:tcPr anchor="ctr"/>
                </a:tc>
                <a:tc>
                  <a:txBody>
                    <a:bodyPr/>
                    <a:lstStyle/>
                    <a:p>
                      <a:pPr algn="ctr"/>
                      <a:r>
                        <a:rPr lang="en-US" sz="1000" b="0" dirty="0">
                          <a:latin typeface="+mj-lt"/>
                        </a:rPr>
                        <a:t>FWD-2</a:t>
                      </a:r>
                    </a:p>
                  </a:txBody>
                  <a:tcPr anchor="ctr"/>
                </a:tc>
                <a:tc>
                  <a:txBody>
                    <a:bodyPr/>
                    <a:lstStyle/>
                    <a:p>
                      <a:pPr algn="ctr"/>
                      <a:r>
                        <a:rPr lang="en-US" sz="1000" b="0" dirty="0">
                          <a:latin typeface="+mj-lt"/>
                        </a:rPr>
                        <a:t>FWD-3</a:t>
                      </a:r>
                    </a:p>
                  </a:txBody>
                  <a:tcPr anchor="ctr"/>
                </a:tc>
                <a:tc>
                  <a:txBody>
                    <a:bodyPr/>
                    <a:lstStyle/>
                    <a:p>
                      <a:pPr algn="ctr"/>
                      <a:r>
                        <a:rPr lang="en-US" sz="1000" b="0" dirty="0">
                          <a:latin typeface="+mj-lt"/>
                        </a:rPr>
                        <a:t>FWD-4</a:t>
                      </a: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r>
                        <a:rPr lang="en-US" sz="1000" b="0" dirty="0">
                          <a:latin typeface="+mj-lt"/>
                        </a:rPr>
                        <a:t>BWD-4</a:t>
                      </a:r>
                    </a:p>
                  </a:txBody>
                  <a:tcPr anchor="ctr"/>
                </a:tc>
                <a:tc>
                  <a:txBody>
                    <a:bodyPr/>
                    <a:lstStyle/>
                    <a:p>
                      <a:pPr algn="ctr"/>
                      <a:r>
                        <a:rPr lang="en-US" sz="1000" b="0" dirty="0">
                          <a:latin typeface="+mj-lt"/>
                        </a:rPr>
                        <a:t>BWD-3</a:t>
                      </a:r>
                    </a:p>
                  </a:txBody>
                  <a:tcPr anchor="ctr"/>
                </a:tc>
                <a:tc>
                  <a:txBody>
                    <a:bodyPr/>
                    <a:lstStyle/>
                    <a:p>
                      <a:pPr algn="ctr"/>
                      <a:r>
                        <a:rPr lang="en-US" sz="1000" b="0" dirty="0">
                          <a:latin typeface="+mj-lt"/>
                        </a:rPr>
                        <a:t>BWD-2</a:t>
                      </a:r>
                    </a:p>
                  </a:txBody>
                  <a:tcPr anchor="ctr"/>
                </a:tc>
                <a:tc>
                  <a:txBody>
                    <a:bodyPr/>
                    <a:lstStyle/>
                    <a:p>
                      <a:pPr algn="ctr"/>
                      <a:r>
                        <a:rPr lang="en-US" sz="1000" b="0" dirty="0">
                          <a:latin typeface="+mj-lt"/>
                        </a:rPr>
                        <a:t>BWD-1</a:t>
                      </a:r>
                    </a:p>
                  </a:txBody>
                  <a:tcPr anchor="ctr"/>
                </a:tc>
                <a:tc>
                  <a:txBody>
                    <a:bodyPr/>
                    <a:lstStyle/>
                    <a:p>
                      <a:pPr algn="ctr"/>
                      <a:endParaRPr lang="en-US" sz="1000" b="0">
                        <a:latin typeface="+mj-lt"/>
                      </a:endParaRPr>
                    </a:p>
                  </a:txBody>
                  <a:tcPr anchor="ctr"/>
                </a:tc>
                <a:tc>
                  <a:txBody>
                    <a:bodyPr/>
                    <a:lstStyle/>
                    <a:p>
                      <a:pPr algn="ctr"/>
                      <a:endParaRPr lang="en-US" sz="1000" b="0">
                        <a:latin typeface="+mj-lt"/>
                      </a:endParaRPr>
                    </a:p>
                  </a:txBody>
                  <a:tcPr anchor="ctr"/>
                </a:tc>
                <a:extLst>
                  <a:ext uri="{0D108BD9-81ED-4DB2-BD59-A6C34878D82A}">
                    <a16:rowId xmlns:a16="http://schemas.microsoft.com/office/drawing/2014/main" val="2692280213"/>
                  </a:ext>
                </a:extLst>
              </a:tr>
              <a:tr h="370840">
                <a:tc>
                  <a:txBody>
                    <a:bodyPr/>
                    <a:lstStyle/>
                    <a:p>
                      <a:pPr algn="ctr"/>
                      <a:r>
                        <a:rPr lang="en-US" sz="1000" dirty="0">
                          <a:latin typeface="+mj-lt"/>
                        </a:rPr>
                        <a:t>GPU 2</a:t>
                      </a:r>
                    </a:p>
                  </a:txBody>
                  <a:tcPr anchor="ctr"/>
                </a:tc>
                <a:tc>
                  <a:txBody>
                    <a:bodyPr/>
                    <a:lstStyle/>
                    <a:p>
                      <a:pPr algn="ctr"/>
                      <a:endParaRPr lang="en-US" sz="1000" b="0">
                        <a:latin typeface="+mj-lt"/>
                      </a:endParaRPr>
                    </a:p>
                  </a:txBody>
                  <a:tcPr anchor="ctr"/>
                </a:tc>
                <a:tc>
                  <a:txBody>
                    <a:bodyPr/>
                    <a:lstStyle/>
                    <a:p>
                      <a:pPr algn="ctr"/>
                      <a:r>
                        <a:rPr lang="en-US" sz="1000" b="0" dirty="0">
                          <a:latin typeface="+mj-lt"/>
                        </a:rPr>
                        <a:t>FWD-1</a:t>
                      </a:r>
                    </a:p>
                  </a:txBody>
                  <a:tcPr anchor="ctr"/>
                </a:tc>
                <a:tc>
                  <a:txBody>
                    <a:bodyPr/>
                    <a:lstStyle/>
                    <a:p>
                      <a:pPr algn="ctr"/>
                      <a:r>
                        <a:rPr lang="en-US" sz="1000" b="0" dirty="0">
                          <a:latin typeface="+mj-lt"/>
                        </a:rPr>
                        <a:t>FWD-2</a:t>
                      </a:r>
                    </a:p>
                  </a:txBody>
                  <a:tcPr anchor="ctr"/>
                </a:tc>
                <a:tc>
                  <a:txBody>
                    <a:bodyPr/>
                    <a:lstStyle/>
                    <a:p>
                      <a:pPr algn="ctr"/>
                      <a:r>
                        <a:rPr lang="en-US" sz="1000" b="0" dirty="0">
                          <a:latin typeface="+mj-lt"/>
                        </a:rPr>
                        <a:t>FWD-3</a:t>
                      </a:r>
                    </a:p>
                  </a:txBody>
                  <a:tcPr anchor="ctr"/>
                </a:tc>
                <a:tc>
                  <a:txBody>
                    <a:bodyPr/>
                    <a:lstStyle/>
                    <a:p>
                      <a:pPr algn="ctr"/>
                      <a:r>
                        <a:rPr lang="en-US" sz="1000" b="0" dirty="0">
                          <a:latin typeface="+mj-lt"/>
                        </a:rPr>
                        <a:t>FWD-4</a:t>
                      </a: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r>
                        <a:rPr lang="en-US" sz="1000" b="0" dirty="0">
                          <a:latin typeface="+mj-lt"/>
                        </a:rPr>
                        <a:t>BWD-4</a:t>
                      </a:r>
                    </a:p>
                  </a:txBody>
                  <a:tcPr anchor="ctr"/>
                </a:tc>
                <a:tc>
                  <a:txBody>
                    <a:bodyPr/>
                    <a:lstStyle/>
                    <a:p>
                      <a:pPr algn="ctr"/>
                      <a:r>
                        <a:rPr lang="en-US" sz="1000" b="0" dirty="0">
                          <a:latin typeface="+mj-lt"/>
                        </a:rPr>
                        <a:t>BWD-3</a:t>
                      </a:r>
                    </a:p>
                  </a:txBody>
                  <a:tcPr anchor="ctr"/>
                </a:tc>
                <a:tc>
                  <a:txBody>
                    <a:bodyPr/>
                    <a:lstStyle/>
                    <a:p>
                      <a:pPr algn="ctr"/>
                      <a:r>
                        <a:rPr lang="en-US" sz="1000" b="0" dirty="0">
                          <a:latin typeface="+mj-lt"/>
                        </a:rPr>
                        <a:t>BWD-2</a:t>
                      </a:r>
                    </a:p>
                  </a:txBody>
                  <a:tcPr anchor="ctr"/>
                </a:tc>
                <a:tc>
                  <a:txBody>
                    <a:bodyPr/>
                    <a:lstStyle/>
                    <a:p>
                      <a:pPr algn="ctr"/>
                      <a:r>
                        <a:rPr lang="en-US" sz="1000" b="0" dirty="0">
                          <a:latin typeface="+mj-lt"/>
                        </a:rPr>
                        <a:t>BWD-1</a:t>
                      </a:r>
                    </a:p>
                  </a:txBody>
                  <a:tcPr anchor="ctr"/>
                </a:tc>
                <a:tc>
                  <a:txBody>
                    <a:bodyPr/>
                    <a:lstStyle/>
                    <a:p>
                      <a:pPr algn="ctr"/>
                      <a:endParaRPr lang="en-US" sz="1000" b="0">
                        <a:latin typeface="+mj-lt"/>
                      </a:endParaRPr>
                    </a:p>
                  </a:txBody>
                  <a:tcPr anchor="ctr"/>
                </a:tc>
                <a:extLst>
                  <a:ext uri="{0D108BD9-81ED-4DB2-BD59-A6C34878D82A}">
                    <a16:rowId xmlns:a16="http://schemas.microsoft.com/office/drawing/2014/main" val="2635344608"/>
                  </a:ext>
                </a:extLst>
              </a:tr>
              <a:tr h="370840">
                <a:tc>
                  <a:txBody>
                    <a:bodyPr/>
                    <a:lstStyle/>
                    <a:p>
                      <a:pPr algn="ctr"/>
                      <a:r>
                        <a:rPr lang="en-US" sz="1000" dirty="0">
                          <a:latin typeface="+mj-lt"/>
                        </a:rPr>
                        <a:t>GPU 1</a:t>
                      </a:r>
                    </a:p>
                  </a:txBody>
                  <a:tcPr anchor="ctr"/>
                </a:tc>
                <a:tc>
                  <a:txBody>
                    <a:bodyPr/>
                    <a:lstStyle/>
                    <a:p>
                      <a:pPr algn="ctr"/>
                      <a:r>
                        <a:rPr lang="en-US" sz="1000" b="0" dirty="0">
                          <a:latin typeface="+mj-lt"/>
                        </a:rPr>
                        <a:t>FWD-1</a:t>
                      </a:r>
                    </a:p>
                  </a:txBody>
                  <a:tcPr anchor="ctr"/>
                </a:tc>
                <a:tc>
                  <a:txBody>
                    <a:bodyPr/>
                    <a:lstStyle/>
                    <a:p>
                      <a:pPr algn="ctr"/>
                      <a:r>
                        <a:rPr lang="en-US" sz="1000" b="0" dirty="0">
                          <a:latin typeface="+mj-lt"/>
                        </a:rPr>
                        <a:t>FWD-2</a:t>
                      </a:r>
                    </a:p>
                  </a:txBody>
                  <a:tcPr anchor="ctr"/>
                </a:tc>
                <a:tc>
                  <a:txBody>
                    <a:bodyPr/>
                    <a:lstStyle/>
                    <a:p>
                      <a:pPr algn="ctr"/>
                      <a:r>
                        <a:rPr lang="en-US" sz="1000" b="0" dirty="0">
                          <a:latin typeface="+mj-lt"/>
                        </a:rPr>
                        <a:t>FWD-3</a:t>
                      </a:r>
                    </a:p>
                  </a:txBody>
                  <a:tcPr anchor="ctr"/>
                </a:tc>
                <a:tc>
                  <a:txBody>
                    <a:bodyPr/>
                    <a:lstStyle/>
                    <a:p>
                      <a:pPr algn="ctr"/>
                      <a:r>
                        <a:rPr lang="en-US" sz="1000" b="0" dirty="0">
                          <a:latin typeface="+mj-lt"/>
                        </a:rPr>
                        <a:t>FWD-4</a:t>
                      </a:r>
                    </a:p>
                  </a:txBody>
                  <a:tcPr anchor="ctr"/>
                </a:tc>
                <a:tc>
                  <a:txBody>
                    <a:bodyPr/>
                    <a:lstStyle/>
                    <a:p>
                      <a:pPr algn="ctr"/>
                      <a:endParaRPr lang="en-US" sz="1000" b="0">
                        <a:latin typeface="+mj-lt"/>
                      </a:endParaRPr>
                    </a:p>
                  </a:txBody>
                  <a:tcPr anchor="ctr"/>
                </a:tc>
                <a:tc>
                  <a:txBody>
                    <a:bodyPr/>
                    <a:lstStyle/>
                    <a:p>
                      <a:pPr algn="ctr"/>
                      <a:endParaRPr lang="en-US" sz="1000" b="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r>
                        <a:rPr lang="en-US" sz="1000" b="0" dirty="0">
                          <a:latin typeface="+mj-lt"/>
                        </a:rPr>
                        <a:t>BWD-4</a:t>
                      </a:r>
                    </a:p>
                  </a:txBody>
                  <a:tcPr anchor="ctr"/>
                </a:tc>
                <a:tc>
                  <a:txBody>
                    <a:bodyPr/>
                    <a:lstStyle/>
                    <a:p>
                      <a:pPr algn="ctr"/>
                      <a:r>
                        <a:rPr lang="en-US" sz="1000" b="0" dirty="0">
                          <a:latin typeface="+mj-lt"/>
                        </a:rPr>
                        <a:t>BWD-3</a:t>
                      </a:r>
                    </a:p>
                  </a:txBody>
                  <a:tcPr anchor="ctr"/>
                </a:tc>
                <a:tc>
                  <a:txBody>
                    <a:bodyPr/>
                    <a:lstStyle/>
                    <a:p>
                      <a:pPr algn="ctr"/>
                      <a:r>
                        <a:rPr lang="en-US" sz="1000" b="0" dirty="0">
                          <a:latin typeface="+mj-lt"/>
                        </a:rPr>
                        <a:t>BWD-2</a:t>
                      </a:r>
                    </a:p>
                  </a:txBody>
                  <a:tcPr anchor="ctr"/>
                </a:tc>
                <a:tc>
                  <a:txBody>
                    <a:bodyPr/>
                    <a:lstStyle/>
                    <a:p>
                      <a:pPr algn="ctr"/>
                      <a:r>
                        <a:rPr lang="en-US" sz="1000" b="0" dirty="0">
                          <a:latin typeface="+mj-lt"/>
                        </a:rPr>
                        <a:t>BWD-1</a:t>
                      </a:r>
                    </a:p>
                  </a:txBody>
                  <a:tcPr anchor="ctr"/>
                </a:tc>
                <a:extLst>
                  <a:ext uri="{0D108BD9-81ED-4DB2-BD59-A6C34878D82A}">
                    <a16:rowId xmlns:a16="http://schemas.microsoft.com/office/drawing/2014/main" val="4282401155"/>
                  </a:ext>
                </a:extLst>
              </a:tr>
            </a:tbl>
          </a:graphicData>
        </a:graphic>
      </p:graphicFrame>
      <p:sp>
        <p:nvSpPr>
          <p:cNvPr id="9" name="Content Placeholder 7">
            <a:extLst>
              <a:ext uri="{FF2B5EF4-FFF2-40B4-BE49-F238E27FC236}">
                <a16:creationId xmlns:a16="http://schemas.microsoft.com/office/drawing/2014/main" id="{0C35F0E8-F4FD-13B2-01E7-EC0C743F92D7}"/>
              </a:ext>
            </a:extLst>
          </p:cNvPr>
          <p:cNvSpPr txBox="1">
            <a:spLocks/>
          </p:cNvSpPr>
          <p:nvPr/>
        </p:nvSpPr>
        <p:spPr>
          <a:xfrm>
            <a:off x="838200" y="1825625"/>
            <a:ext cx="10292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mj-lt"/>
              </a:rPr>
              <a:t>We divide our batch into smaller micro-batches and shift each micro-batch’s forward and backward step on the timeline.</a:t>
            </a:r>
          </a:p>
          <a:p>
            <a:pPr marL="0" indent="0">
              <a:buFont typeface="Arial" panose="020B0604020202020204" pitchFamily="34" charset="0"/>
              <a:buNone/>
            </a:pPr>
            <a:r>
              <a:rPr lang="en-US" sz="1600" dirty="0">
                <a:latin typeface="+mj-lt"/>
              </a:rPr>
              <a:t>Each timestep in this case takes less time, since we are working with micro-batches. The gradients for each micro-batch is accumulated </a:t>
            </a:r>
            <a:r>
              <a:rPr lang="en-US" sz="1600" b="1" dirty="0"/>
              <a:t>(gradient accumulation) </a:t>
            </a:r>
            <a:r>
              <a:rPr lang="en-US" sz="1600" dirty="0">
                <a:latin typeface="+mj-lt"/>
              </a:rPr>
              <a:t>and then we can run the optimizer to update the weights.</a:t>
            </a:r>
          </a:p>
        </p:txBody>
      </p:sp>
    </p:spTree>
    <p:extLst>
      <p:ext uri="{BB962C8B-B14F-4D97-AF65-F5344CB8AC3E}">
        <p14:creationId xmlns:p14="http://schemas.microsoft.com/office/powerpoint/2010/main" val="348729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Let’s apply a causal mask</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5788231" cy="4351338"/>
          </a:xfrm>
        </p:spPr>
        <p:txBody>
          <a:bodyPr>
            <a:normAutofit/>
          </a:bodyPr>
          <a:lstStyle/>
          <a:p>
            <a:pPr marL="0" indent="0">
              <a:buNone/>
            </a:pPr>
            <a:r>
              <a:rPr lang="en-US" sz="1400" dirty="0">
                <a:latin typeface="+mj-lt"/>
              </a:rPr>
              <a:t>After applying the causal mask, we apply </a:t>
            </a:r>
            <a:r>
              <a:rPr lang="en-US" sz="1400" dirty="0" err="1">
                <a:latin typeface="+mj-lt"/>
              </a:rPr>
              <a:t>softmax</a:t>
            </a:r>
            <a:r>
              <a:rPr lang="en-US" sz="1400" dirty="0">
                <a:latin typeface="+mj-lt"/>
              </a:rPr>
              <a:t>, which makes the remaining values on the row sum up to 1.</a:t>
            </a:r>
          </a:p>
          <a:p>
            <a:pPr marL="0" indent="0">
              <a:buNone/>
            </a:pPr>
            <a:r>
              <a:rPr lang="en-US" sz="1400" b="1" dirty="0"/>
              <a:t>Now let’s look at the sliding window attention.</a:t>
            </a:r>
          </a:p>
        </p:txBody>
      </p:sp>
      <p:grpSp>
        <p:nvGrpSpPr>
          <p:cNvPr id="34" name="Group 33">
            <a:extLst>
              <a:ext uri="{FF2B5EF4-FFF2-40B4-BE49-F238E27FC236}">
                <a16:creationId xmlns:a16="http://schemas.microsoft.com/office/drawing/2014/main" id="{E0107759-0B02-5B51-FB24-E793EBF2CCBF}"/>
              </a:ext>
            </a:extLst>
          </p:cNvPr>
          <p:cNvGrpSpPr/>
          <p:nvPr/>
        </p:nvGrpSpPr>
        <p:grpSpPr>
          <a:xfrm>
            <a:off x="857896" y="2725250"/>
            <a:ext cx="10476207" cy="3909267"/>
            <a:chOff x="857896" y="2725250"/>
            <a:chExt cx="10476207" cy="3909267"/>
          </a:xfrm>
        </p:grpSpPr>
        <p:grpSp>
          <p:nvGrpSpPr>
            <p:cNvPr id="24" name="Group 23">
              <a:extLst>
                <a:ext uri="{FF2B5EF4-FFF2-40B4-BE49-F238E27FC236}">
                  <a16:creationId xmlns:a16="http://schemas.microsoft.com/office/drawing/2014/main" id="{35975211-F417-C0DC-2A4D-5183DEA8C8D7}"/>
                </a:ext>
              </a:extLst>
            </p:cNvPr>
            <p:cNvGrpSpPr/>
            <p:nvPr/>
          </p:nvGrpSpPr>
          <p:grpSpPr>
            <a:xfrm>
              <a:off x="857896" y="2725250"/>
              <a:ext cx="10476207" cy="3909267"/>
              <a:chOff x="1579417" y="2612516"/>
              <a:chExt cx="10476207" cy="3909267"/>
            </a:xfrm>
          </p:grpSpPr>
          <p:grpSp>
            <p:nvGrpSpPr>
              <p:cNvPr id="20" name="Group 19">
                <a:extLst>
                  <a:ext uri="{FF2B5EF4-FFF2-40B4-BE49-F238E27FC236}">
                    <a16:creationId xmlns:a16="http://schemas.microsoft.com/office/drawing/2014/main" id="{32FBF10A-6BBB-EC4C-4921-3CF22CB3F5ED}"/>
                  </a:ext>
                </a:extLst>
              </p:cNvPr>
              <p:cNvGrpSpPr/>
              <p:nvPr/>
            </p:nvGrpSpPr>
            <p:grpSpPr>
              <a:xfrm>
                <a:off x="1579417" y="3313216"/>
                <a:ext cx="4221679" cy="2405928"/>
                <a:chOff x="1579417" y="3313216"/>
                <a:chExt cx="4221679" cy="2405928"/>
              </a:xfrm>
            </p:grpSpPr>
            <p:sp>
              <p:nvSpPr>
                <p:cNvPr id="3" name="Rectangle 2">
                  <a:extLst>
                    <a:ext uri="{FF2B5EF4-FFF2-40B4-BE49-F238E27FC236}">
                      <a16:creationId xmlns:a16="http://schemas.microsoft.com/office/drawing/2014/main" id="{1FC6EF27-3289-C37B-0039-0CD170AECA57}"/>
                    </a:ext>
                  </a:extLst>
                </p:cNvPr>
                <p:cNvSpPr/>
                <p:nvPr/>
              </p:nvSpPr>
              <p:spPr>
                <a:xfrm>
                  <a:off x="1579418" y="3313216"/>
                  <a:ext cx="1698171" cy="1698171"/>
                </a:xfrm>
                <a:prstGeom prst="rect">
                  <a:avLst/>
                </a:prstGeom>
                <a:solidFill>
                  <a:srgbClr val="96E8E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a:t>
                  </a:r>
                </a:p>
              </p:txBody>
            </p:sp>
            <p:sp>
              <p:nvSpPr>
                <p:cNvPr id="4" name="TextBox 3">
                  <a:extLst>
                    <a:ext uri="{FF2B5EF4-FFF2-40B4-BE49-F238E27FC236}">
                      <a16:creationId xmlns:a16="http://schemas.microsoft.com/office/drawing/2014/main" id="{F9777CE4-6F8E-DAC9-11FA-D10DD8377117}"/>
                    </a:ext>
                  </a:extLst>
                </p:cNvPr>
                <p:cNvSpPr txBox="1"/>
                <p:nvPr/>
              </p:nvSpPr>
              <p:spPr>
                <a:xfrm>
                  <a:off x="1579417" y="4567151"/>
                  <a:ext cx="1698172" cy="307777"/>
                </a:xfrm>
                <a:prstGeom prst="rect">
                  <a:avLst/>
                </a:prstGeom>
                <a:noFill/>
              </p:spPr>
              <p:txBody>
                <a:bodyPr wrap="square" rtlCol="0" anchor="ctr">
                  <a:spAutoFit/>
                </a:bodyPr>
                <a:lstStyle/>
                <a:p>
                  <a:pPr algn="ctr"/>
                  <a:r>
                    <a:rPr lang="en-US" sz="1400" dirty="0">
                      <a:latin typeface="+mj-lt"/>
                    </a:rPr>
                    <a:t>(6, 4096)</a:t>
                  </a:r>
                </a:p>
              </p:txBody>
            </p:sp>
            <p:sp>
              <p:nvSpPr>
                <p:cNvPr id="6" name="Rectangle 5">
                  <a:extLst>
                    <a:ext uri="{FF2B5EF4-FFF2-40B4-BE49-F238E27FC236}">
                      <a16:creationId xmlns:a16="http://schemas.microsoft.com/office/drawing/2014/main" id="{526CEC05-C149-C7EC-0D6E-B4C530198DAD}"/>
                    </a:ext>
                  </a:extLst>
                </p:cNvPr>
                <p:cNvSpPr/>
                <p:nvPr/>
              </p:nvSpPr>
              <p:spPr>
                <a:xfrm>
                  <a:off x="4102925" y="3313216"/>
                  <a:ext cx="1698171" cy="1698171"/>
                </a:xfrm>
                <a:prstGeom prst="rect">
                  <a:avLst/>
                </a:prstGeom>
                <a:solidFill>
                  <a:srgbClr val="F5B8A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t>
                  </a:r>
                  <a:r>
                    <a:rPr lang="en-US" b="1" baseline="30000" dirty="0">
                      <a:solidFill>
                        <a:schemeClr val="tx1"/>
                      </a:solidFill>
                    </a:rPr>
                    <a:t>T</a:t>
                  </a:r>
                  <a:endParaRPr lang="en-US" b="1" dirty="0">
                    <a:solidFill>
                      <a:schemeClr val="tx1"/>
                    </a:solidFill>
                  </a:endParaRPr>
                </a:p>
              </p:txBody>
            </p:sp>
            <p:sp>
              <p:nvSpPr>
                <p:cNvPr id="13" name="TextBox 12">
                  <a:extLst>
                    <a:ext uri="{FF2B5EF4-FFF2-40B4-BE49-F238E27FC236}">
                      <a16:creationId xmlns:a16="http://schemas.microsoft.com/office/drawing/2014/main" id="{0B3DF442-C812-F66A-9500-2D8564B3BF02}"/>
                    </a:ext>
                  </a:extLst>
                </p:cNvPr>
                <p:cNvSpPr txBox="1"/>
                <p:nvPr/>
              </p:nvSpPr>
              <p:spPr>
                <a:xfrm>
                  <a:off x="4102924" y="4567151"/>
                  <a:ext cx="1698172" cy="307777"/>
                </a:xfrm>
                <a:prstGeom prst="rect">
                  <a:avLst/>
                </a:prstGeom>
                <a:noFill/>
              </p:spPr>
              <p:txBody>
                <a:bodyPr wrap="square" rtlCol="0" anchor="ctr">
                  <a:spAutoFit/>
                </a:bodyPr>
                <a:lstStyle/>
                <a:p>
                  <a:pPr algn="ctr"/>
                  <a:r>
                    <a:rPr lang="en-US" sz="1400" dirty="0">
                      <a:latin typeface="+mj-lt"/>
                    </a:rPr>
                    <a:t>(4096, 6)</a:t>
                  </a:r>
                </a:p>
              </p:txBody>
            </p:sp>
            <p:sp>
              <p:nvSpPr>
                <p:cNvPr id="14" name="TextBox 13">
                  <a:extLst>
                    <a:ext uri="{FF2B5EF4-FFF2-40B4-BE49-F238E27FC236}">
                      <a16:creationId xmlns:a16="http://schemas.microsoft.com/office/drawing/2014/main" id="{05C5373B-3C34-F1FD-0D39-9D098F766B27}"/>
                    </a:ext>
                  </a:extLst>
                </p:cNvPr>
                <p:cNvSpPr txBox="1"/>
                <p:nvPr/>
              </p:nvSpPr>
              <p:spPr>
                <a:xfrm>
                  <a:off x="3277589" y="4013576"/>
                  <a:ext cx="825335" cy="307777"/>
                </a:xfrm>
                <a:prstGeom prst="rect">
                  <a:avLst/>
                </a:prstGeom>
                <a:noFill/>
              </p:spPr>
              <p:txBody>
                <a:bodyPr wrap="square" rtlCol="0" anchor="ctr">
                  <a:spAutoFit/>
                </a:bodyPr>
                <a:lstStyle/>
                <a:p>
                  <a:pPr algn="ctr"/>
                  <a:r>
                    <a:rPr lang="en-US" sz="1400" dirty="0">
                      <a:latin typeface="+mj-lt"/>
                    </a:rPr>
                    <a:t>X</a:t>
                  </a:r>
                </a:p>
              </p:txBody>
            </p:sp>
            <p:cxnSp>
              <p:nvCxnSpPr>
                <p:cNvPr id="16" name="Straight Connector 15">
                  <a:extLst>
                    <a:ext uri="{FF2B5EF4-FFF2-40B4-BE49-F238E27FC236}">
                      <a16:creationId xmlns:a16="http://schemas.microsoft.com/office/drawing/2014/main" id="{B06745B7-EBB3-4D21-1E64-C1E450AB4A5B}"/>
                    </a:ext>
                  </a:extLst>
                </p:cNvPr>
                <p:cNvCxnSpPr>
                  <a:cxnSpLocks/>
                </p:cNvCxnSpPr>
                <p:nvPr/>
              </p:nvCxnSpPr>
              <p:spPr>
                <a:xfrm>
                  <a:off x="1579417" y="5220586"/>
                  <a:ext cx="4221679" cy="0"/>
                </a:xfrm>
                <a:prstGeom prst="line">
                  <a:avLst/>
                </a:prstGeom>
                <a:ln>
                  <a:solidFill>
                    <a:srgbClr val="C88296">
                      <a:alpha val="69804"/>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F5B233-F30B-C49F-F221-EE07BE1F132C}"/>
                        </a:ext>
                      </a:extLst>
                    </p:cNvPr>
                    <p:cNvSpPr txBox="1"/>
                    <p:nvPr/>
                  </p:nvSpPr>
                  <p:spPr>
                    <a:xfrm>
                      <a:off x="2982112" y="5318200"/>
                      <a:ext cx="1416288" cy="400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4096</m:t>
                                </m:r>
                              </m:e>
                            </m:rad>
                          </m:oMath>
                        </m:oMathPara>
                      </a14:m>
                      <a:endParaRPr lang="en-US" dirty="0"/>
                    </a:p>
                  </p:txBody>
                </p:sp>
              </mc:Choice>
              <mc:Fallback xmlns="">
                <p:sp>
                  <p:nvSpPr>
                    <p:cNvPr id="18" name="TextBox 17">
                      <a:extLst>
                        <a:ext uri="{FF2B5EF4-FFF2-40B4-BE49-F238E27FC236}">
                          <a16:creationId xmlns:a16="http://schemas.microsoft.com/office/drawing/2014/main" id="{57F5B233-F30B-C49F-F221-EE07BE1F132C}"/>
                        </a:ext>
                      </a:extLst>
                    </p:cNvPr>
                    <p:cNvSpPr txBox="1">
                      <a:spLocks noRot="1" noChangeAspect="1" noMove="1" noResize="1" noEditPoints="1" noAdjustHandles="1" noChangeArrowheads="1" noChangeShapeType="1" noTextEdit="1"/>
                    </p:cNvSpPr>
                    <p:nvPr/>
                  </p:nvSpPr>
                  <p:spPr>
                    <a:xfrm>
                      <a:off x="2982112" y="5318200"/>
                      <a:ext cx="1416288" cy="400944"/>
                    </a:xfrm>
                    <a:prstGeom prst="rect">
                      <a:avLst/>
                    </a:prstGeom>
                    <a:blipFill>
                      <a:blip r:embed="rId2"/>
                      <a:stretch>
                        <a:fillRect/>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4DFE8684-EFFF-B91F-45EB-768E1D313457}"/>
                  </a:ext>
                </a:extLst>
              </p:cNvPr>
              <p:cNvSpPr txBox="1"/>
              <p:nvPr/>
            </p:nvSpPr>
            <p:spPr>
              <a:xfrm>
                <a:off x="5978238" y="4413262"/>
                <a:ext cx="825335" cy="307777"/>
              </a:xfrm>
              <a:prstGeom prst="rect">
                <a:avLst/>
              </a:prstGeom>
              <a:noFill/>
            </p:spPr>
            <p:txBody>
              <a:bodyPr wrap="square" rtlCol="0" anchor="ctr">
                <a:spAutoFit/>
              </a:bodyPr>
              <a:lstStyle/>
              <a:p>
                <a:pPr algn="ctr"/>
                <a:r>
                  <a:rPr lang="en-US" sz="1400" dirty="0">
                    <a:latin typeface="+mj-lt"/>
                  </a:rPr>
                  <a:t>=</a:t>
                </a:r>
              </a:p>
            </p:txBody>
          </p:sp>
          <p:pic>
            <p:nvPicPr>
              <p:cNvPr id="22" name="Picture 21">
                <a:extLst>
                  <a:ext uri="{FF2B5EF4-FFF2-40B4-BE49-F238E27FC236}">
                    <a16:creationId xmlns:a16="http://schemas.microsoft.com/office/drawing/2014/main" id="{08C17E6E-28E3-48FB-8DE0-27ADED15B6EE}"/>
                  </a:ext>
                </a:extLst>
              </p:cNvPr>
              <p:cNvPicPr>
                <a:picLocks noChangeAspect="1"/>
              </p:cNvPicPr>
              <p:nvPr/>
            </p:nvPicPr>
            <p:blipFill>
              <a:blip r:embed="rId3"/>
              <a:stretch>
                <a:fillRect/>
              </a:stretch>
            </p:blipFill>
            <p:spPr>
              <a:xfrm>
                <a:off x="6803573" y="2612516"/>
                <a:ext cx="3553879" cy="3909267"/>
              </a:xfrm>
              <a:prstGeom prst="rect">
                <a:avLst/>
              </a:prstGeom>
            </p:spPr>
          </p:pic>
          <p:sp>
            <p:nvSpPr>
              <p:cNvPr id="23" name="TextBox 22">
                <a:extLst>
                  <a:ext uri="{FF2B5EF4-FFF2-40B4-BE49-F238E27FC236}">
                    <a16:creationId xmlns:a16="http://schemas.microsoft.com/office/drawing/2014/main" id="{8B844B86-5E9E-9D5B-AEF5-B62F28D8AAF1}"/>
                  </a:ext>
                </a:extLst>
              </p:cNvPr>
              <p:cNvSpPr txBox="1"/>
              <p:nvPr/>
            </p:nvSpPr>
            <p:spPr>
              <a:xfrm>
                <a:off x="10357452" y="4290150"/>
                <a:ext cx="1698172" cy="276999"/>
              </a:xfrm>
              <a:prstGeom prst="rect">
                <a:avLst/>
              </a:prstGeom>
              <a:noFill/>
            </p:spPr>
            <p:txBody>
              <a:bodyPr wrap="square" rtlCol="0" anchor="ctr">
                <a:spAutoFit/>
              </a:bodyPr>
              <a:lstStyle/>
              <a:p>
                <a:pPr algn="ctr"/>
                <a:r>
                  <a:rPr lang="en-US" sz="1200" dirty="0">
                    <a:latin typeface="+mj-lt"/>
                  </a:rPr>
                  <a:t>* all values are random</a:t>
                </a:r>
              </a:p>
            </p:txBody>
          </p:sp>
        </p:gr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54C81C9-142B-ABD2-EC13-C35728CFCD67}"/>
                    </a:ext>
                  </a:extLst>
                </p:cNvPr>
                <p:cNvSpPr/>
                <p:nvPr/>
              </p:nvSpPr>
              <p:spPr>
                <a:xfrm>
                  <a:off x="7149337" y="3317275"/>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9" name="Rectangle 8">
                  <a:extLst>
                    <a:ext uri="{FF2B5EF4-FFF2-40B4-BE49-F238E27FC236}">
                      <a16:creationId xmlns:a16="http://schemas.microsoft.com/office/drawing/2014/main" id="{254C81C9-142B-ABD2-EC13-C35728CFCD67}"/>
                    </a:ext>
                  </a:extLst>
                </p:cNvPr>
                <p:cNvSpPr>
                  <a:spLocks noRot="1" noChangeAspect="1" noMove="1" noResize="1" noEditPoints="1" noAdjustHandles="1" noChangeArrowheads="1" noChangeShapeType="1" noTextEdit="1"/>
                </p:cNvSpPr>
                <p:nvPr/>
              </p:nvSpPr>
              <p:spPr>
                <a:xfrm>
                  <a:off x="7149337" y="3317275"/>
                  <a:ext cx="390492" cy="382301"/>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DABBD2-EA61-3609-2112-6097DF2A3F3E}"/>
                    </a:ext>
                  </a:extLst>
                </p:cNvPr>
                <p:cNvSpPr/>
                <p:nvPr/>
              </p:nvSpPr>
              <p:spPr>
                <a:xfrm>
                  <a:off x="7646417" y="3318671"/>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10" name="Rectangle 9">
                  <a:extLst>
                    <a:ext uri="{FF2B5EF4-FFF2-40B4-BE49-F238E27FC236}">
                      <a16:creationId xmlns:a16="http://schemas.microsoft.com/office/drawing/2014/main" id="{83DABBD2-EA61-3609-2112-6097DF2A3F3E}"/>
                    </a:ext>
                  </a:extLst>
                </p:cNvPr>
                <p:cNvSpPr>
                  <a:spLocks noRot="1" noChangeAspect="1" noMove="1" noResize="1" noEditPoints="1" noAdjustHandles="1" noChangeArrowheads="1" noChangeShapeType="1" noTextEdit="1"/>
                </p:cNvSpPr>
                <p:nvPr/>
              </p:nvSpPr>
              <p:spPr>
                <a:xfrm>
                  <a:off x="7646417" y="3318671"/>
                  <a:ext cx="390492" cy="382301"/>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2CB8696-6508-61DC-2C40-58569F53EF8E}"/>
                    </a:ext>
                  </a:extLst>
                </p:cNvPr>
                <p:cNvSpPr/>
                <p:nvPr/>
              </p:nvSpPr>
              <p:spPr>
                <a:xfrm>
                  <a:off x="8140300" y="3317274"/>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11" name="Rectangle 10">
                  <a:extLst>
                    <a:ext uri="{FF2B5EF4-FFF2-40B4-BE49-F238E27FC236}">
                      <a16:creationId xmlns:a16="http://schemas.microsoft.com/office/drawing/2014/main" id="{C2CB8696-6508-61DC-2C40-58569F53EF8E}"/>
                    </a:ext>
                  </a:extLst>
                </p:cNvPr>
                <p:cNvSpPr>
                  <a:spLocks noRot="1" noChangeAspect="1" noMove="1" noResize="1" noEditPoints="1" noAdjustHandles="1" noChangeArrowheads="1" noChangeShapeType="1" noTextEdit="1"/>
                </p:cNvSpPr>
                <p:nvPr/>
              </p:nvSpPr>
              <p:spPr>
                <a:xfrm>
                  <a:off x="8140300" y="3317274"/>
                  <a:ext cx="390492" cy="38230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6A27972-7768-9641-CA16-69D15E3DDB75}"/>
                    </a:ext>
                  </a:extLst>
                </p:cNvPr>
                <p:cNvSpPr/>
                <p:nvPr/>
              </p:nvSpPr>
              <p:spPr>
                <a:xfrm>
                  <a:off x="8638589" y="3317273"/>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12" name="Rectangle 11">
                  <a:extLst>
                    <a:ext uri="{FF2B5EF4-FFF2-40B4-BE49-F238E27FC236}">
                      <a16:creationId xmlns:a16="http://schemas.microsoft.com/office/drawing/2014/main" id="{86A27972-7768-9641-CA16-69D15E3DDB75}"/>
                    </a:ext>
                  </a:extLst>
                </p:cNvPr>
                <p:cNvSpPr>
                  <a:spLocks noRot="1" noChangeAspect="1" noMove="1" noResize="1" noEditPoints="1" noAdjustHandles="1" noChangeArrowheads="1" noChangeShapeType="1" noTextEdit="1"/>
                </p:cNvSpPr>
                <p:nvPr/>
              </p:nvSpPr>
              <p:spPr>
                <a:xfrm>
                  <a:off x="8638589" y="3317273"/>
                  <a:ext cx="390492" cy="382301"/>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C039102-37EA-278C-2764-6E0A0013F990}"/>
                    </a:ext>
                  </a:extLst>
                </p:cNvPr>
                <p:cNvSpPr/>
                <p:nvPr/>
              </p:nvSpPr>
              <p:spPr>
                <a:xfrm>
                  <a:off x="9138155" y="3317272"/>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17" name="Rectangle 16">
                  <a:extLst>
                    <a:ext uri="{FF2B5EF4-FFF2-40B4-BE49-F238E27FC236}">
                      <a16:creationId xmlns:a16="http://schemas.microsoft.com/office/drawing/2014/main" id="{CC039102-37EA-278C-2764-6E0A0013F990}"/>
                    </a:ext>
                  </a:extLst>
                </p:cNvPr>
                <p:cNvSpPr>
                  <a:spLocks noRot="1" noChangeAspect="1" noMove="1" noResize="1" noEditPoints="1" noAdjustHandles="1" noChangeArrowheads="1" noChangeShapeType="1" noTextEdit="1"/>
                </p:cNvSpPr>
                <p:nvPr/>
              </p:nvSpPr>
              <p:spPr>
                <a:xfrm>
                  <a:off x="9138155" y="3317272"/>
                  <a:ext cx="390492" cy="382301"/>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5D8730E-BF3D-4CCE-935D-ADEF90BEDA54}"/>
                    </a:ext>
                  </a:extLst>
                </p:cNvPr>
                <p:cNvSpPr/>
                <p:nvPr/>
              </p:nvSpPr>
              <p:spPr>
                <a:xfrm>
                  <a:off x="8638589" y="3821525"/>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19" name="Rectangle 18">
                  <a:extLst>
                    <a:ext uri="{FF2B5EF4-FFF2-40B4-BE49-F238E27FC236}">
                      <a16:creationId xmlns:a16="http://schemas.microsoft.com/office/drawing/2014/main" id="{B5D8730E-BF3D-4CCE-935D-ADEF90BEDA54}"/>
                    </a:ext>
                  </a:extLst>
                </p:cNvPr>
                <p:cNvSpPr>
                  <a:spLocks noRot="1" noChangeAspect="1" noMove="1" noResize="1" noEditPoints="1" noAdjustHandles="1" noChangeArrowheads="1" noChangeShapeType="1" noTextEdit="1"/>
                </p:cNvSpPr>
                <p:nvPr/>
              </p:nvSpPr>
              <p:spPr>
                <a:xfrm>
                  <a:off x="8638589" y="3821525"/>
                  <a:ext cx="390492" cy="382301"/>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364312A-FAAB-D3F1-7C98-6856EC464ED1}"/>
                    </a:ext>
                  </a:extLst>
                </p:cNvPr>
                <p:cNvSpPr/>
                <p:nvPr/>
              </p:nvSpPr>
              <p:spPr>
                <a:xfrm>
                  <a:off x="9137260" y="3821525"/>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25" name="Rectangle 24">
                  <a:extLst>
                    <a:ext uri="{FF2B5EF4-FFF2-40B4-BE49-F238E27FC236}">
                      <a16:creationId xmlns:a16="http://schemas.microsoft.com/office/drawing/2014/main" id="{B364312A-FAAB-D3F1-7C98-6856EC464ED1}"/>
                    </a:ext>
                  </a:extLst>
                </p:cNvPr>
                <p:cNvSpPr>
                  <a:spLocks noRot="1" noChangeAspect="1" noMove="1" noResize="1" noEditPoints="1" noAdjustHandles="1" noChangeArrowheads="1" noChangeShapeType="1" noTextEdit="1"/>
                </p:cNvSpPr>
                <p:nvPr/>
              </p:nvSpPr>
              <p:spPr>
                <a:xfrm>
                  <a:off x="9137260" y="3821525"/>
                  <a:ext cx="390492" cy="382301"/>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216B714-BDE8-7A4B-C6CB-7D87B4353CB7}"/>
                    </a:ext>
                  </a:extLst>
                </p:cNvPr>
                <p:cNvSpPr/>
                <p:nvPr/>
              </p:nvSpPr>
              <p:spPr>
                <a:xfrm>
                  <a:off x="8140300" y="3821524"/>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26" name="Rectangle 25">
                  <a:extLst>
                    <a:ext uri="{FF2B5EF4-FFF2-40B4-BE49-F238E27FC236}">
                      <a16:creationId xmlns:a16="http://schemas.microsoft.com/office/drawing/2014/main" id="{D216B714-BDE8-7A4B-C6CB-7D87B4353CB7}"/>
                    </a:ext>
                  </a:extLst>
                </p:cNvPr>
                <p:cNvSpPr>
                  <a:spLocks noRot="1" noChangeAspect="1" noMove="1" noResize="1" noEditPoints="1" noAdjustHandles="1" noChangeArrowheads="1" noChangeShapeType="1" noTextEdit="1"/>
                </p:cNvSpPr>
                <p:nvPr/>
              </p:nvSpPr>
              <p:spPr>
                <a:xfrm>
                  <a:off x="8140300" y="3821524"/>
                  <a:ext cx="390492" cy="382301"/>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B404FF9-5AC9-7358-9AA9-456AE853FF3D}"/>
                    </a:ext>
                  </a:extLst>
                </p:cNvPr>
                <p:cNvSpPr/>
                <p:nvPr/>
              </p:nvSpPr>
              <p:spPr>
                <a:xfrm>
                  <a:off x="7640184" y="3821524"/>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27" name="Rectangle 26">
                  <a:extLst>
                    <a:ext uri="{FF2B5EF4-FFF2-40B4-BE49-F238E27FC236}">
                      <a16:creationId xmlns:a16="http://schemas.microsoft.com/office/drawing/2014/main" id="{BB404FF9-5AC9-7358-9AA9-456AE853FF3D}"/>
                    </a:ext>
                  </a:extLst>
                </p:cNvPr>
                <p:cNvSpPr>
                  <a:spLocks noRot="1" noChangeAspect="1" noMove="1" noResize="1" noEditPoints="1" noAdjustHandles="1" noChangeArrowheads="1" noChangeShapeType="1" noTextEdit="1"/>
                </p:cNvSpPr>
                <p:nvPr/>
              </p:nvSpPr>
              <p:spPr>
                <a:xfrm>
                  <a:off x="7640184" y="3821524"/>
                  <a:ext cx="390492" cy="382301"/>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2DEBBB1-A48D-A35F-B700-094DE35E89C5}"/>
                    </a:ext>
                  </a:extLst>
                </p:cNvPr>
                <p:cNvSpPr/>
                <p:nvPr/>
              </p:nvSpPr>
              <p:spPr>
                <a:xfrm>
                  <a:off x="8140300" y="4315358"/>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28" name="Rectangle 27">
                  <a:extLst>
                    <a:ext uri="{FF2B5EF4-FFF2-40B4-BE49-F238E27FC236}">
                      <a16:creationId xmlns:a16="http://schemas.microsoft.com/office/drawing/2014/main" id="{12DEBBB1-A48D-A35F-B700-094DE35E89C5}"/>
                    </a:ext>
                  </a:extLst>
                </p:cNvPr>
                <p:cNvSpPr>
                  <a:spLocks noRot="1" noChangeAspect="1" noMove="1" noResize="1" noEditPoints="1" noAdjustHandles="1" noChangeArrowheads="1" noChangeShapeType="1" noTextEdit="1"/>
                </p:cNvSpPr>
                <p:nvPr/>
              </p:nvSpPr>
              <p:spPr>
                <a:xfrm>
                  <a:off x="8140300" y="4315358"/>
                  <a:ext cx="390492" cy="382301"/>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DBD3F34E-2033-5BE4-7AAB-E68F73B5409C}"/>
                    </a:ext>
                  </a:extLst>
                </p:cNvPr>
                <p:cNvSpPr/>
                <p:nvPr/>
              </p:nvSpPr>
              <p:spPr>
                <a:xfrm>
                  <a:off x="8638589" y="4318889"/>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29" name="Rectangle 28">
                  <a:extLst>
                    <a:ext uri="{FF2B5EF4-FFF2-40B4-BE49-F238E27FC236}">
                      <a16:creationId xmlns:a16="http://schemas.microsoft.com/office/drawing/2014/main" id="{DBD3F34E-2033-5BE4-7AAB-E68F73B5409C}"/>
                    </a:ext>
                  </a:extLst>
                </p:cNvPr>
                <p:cNvSpPr>
                  <a:spLocks noRot="1" noChangeAspect="1" noMove="1" noResize="1" noEditPoints="1" noAdjustHandles="1" noChangeArrowheads="1" noChangeShapeType="1" noTextEdit="1"/>
                </p:cNvSpPr>
                <p:nvPr/>
              </p:nvSpPr>
              <p:spPr>
                <a:xfrm>
                  <a:off x="8638589" y="4318889"/>
                  <a:ext cx="390492" cy="382301"/>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B660E5BF-3F9C-FE05-C0E1-8391BA6609D6}"/>
                    </a:ext>
                  </a:extLst>
                </p:cNvPr>
                <p:cNvSpPr/>
                <p:nvPr/>
              </p:nvSpPr>
              <p:spPr>
                <a:xfrm>
                  <a:off x="9136878" y="4310338"/>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30" name="Rectangle 29">
                  <a:extLst>
                    <a:ext uri="{FF2B5EF4-FFF2-40B4-BE49-F238E27FC236}">
                      <a16:creationId xmlns:a16="http://schemas.microsoft.com/office/drawing/2014/main" id="{B660E5BF-3F9C-FE05-C0E1-8391BA6609D6}"/>
                    </a:ext>
                  </a:extLst>
                </p:cNvPr>
                <p:cNvSpPr>
                  <a:spLocks noRot="1" noChangeAspect="1" noMove="1" noResize="1" noEditPoints="1" noAdjustHandles="1" noChangeArrowheads="1" noChangeShapeType="1" noTextEdit="1"/>
                </p:cNvSpPr>
                <p:nvPr/>
              </p:nvSpPr>
              <p:spPr>
                <a:xfrm>
                  <a:off x="9136878" y="4310338"/>
                  <a:ext cx="390492" cy="382301"/>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AFF79F27-EA97-0B76-8EBC-617CD191153C}"/>
                    </a:ext>
                  </a:extLst>
                </p:cNvPr>
                <p:cNvSpPr/>
                <p:nvPr/>
              </p:nvSpPr>
              <p:spPr>
                <a:xfrm>
                  <a:off x="9136878" y="4816253"/>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31" name="Rectangle 30">
                  <a:extLst>
                    <a:ext uri="{FF2B5EF4-FFF2-40B4-BE49-F238E27FC236}">
                      <a16:creationId xmlns:a16="http://schemas.microsoft.com/office/drawing/2014/main" id="{AFF79F27-EA97-0B76-8EBC-617CD191153C}"/>
                    </a:ext>
                  </a:extLst>
                </p:cNvPr>
                <p:cNvSpPr>
                  <a:spLocks noRot="1" noChangeAspect="1" noMove="1" noResize="1" noEditPoints="1" noAdjustHandles="1" noChangeArrowheads="1" noChangeShapeType="1" noTextEdit="1"/>
                </p:cNvSpPr>
                <p:nvPr/>
              </p:nvSpPr>
              <p:spPr>
                <a:xfrm>
                  <a:off x="9136878" y="4816253"/>
                  <a:ext cx="390492" cy="382301"/>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0253A578-5961-9D79-92B9-39C803C44ECF}"/>
                    </a:ext>
                  </a:extLst>
                </p:cNvPr>
                <p:cNvSpPr/>
                <p:nvPr/>
              </p:nvSpPr>
              <p:spPr>
                <a:xfrm>
                  <a:off x="9136878" y="5304147"/>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32" name="Rectangle 31">
                  <a:extLst>
                    <a:ext uri="{FF2B5EF4-FFF2-40B4-BE49-F238E27FC236}">
                      <a16:creationId xmlns:a16="http://schemas.microsoft.com/office/drawing/2014/main" id="{0253A578-5961-9D79-92B9-39C803C44ECF}"/>
                    </a:ext>
                  </a:extLst>
                </p:cNvPr>
                <p:cNvSpPr>
                  <a:spLocks noRot="1" noChangeAspect="1" noMove="1" noResize="1" noEditPoints="1" noAdjustHandles="1" noChangeArrowheads="1" noChangeShapeType="1" noTextEdit="1"/>
                </p:cNvSpPr>
                <p:nvPr/>
              </p:nvSpPr>
              <p:spPr>
                <a:xfrm>
                  <a:off x="9136878" y="5304147"/>
                  <a:ext cx="390492" cy="382301"/>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45E55715-A57F-3D5D-3C65-5D83D36927EB}"/>
                    </a:ext>
                  </a:extLst>
                </p:cNvPr>
                <p:cNvSpPr/>
                <p:nvPr/>
              </p:nvSpPr>
              <p:spPr>
                <a:xfrm>
                  <a:off x="8637825" y="4816253"/>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33" name="Rectangle 32">
                  <a:extLst>
                    <a:ext uri="{FF2B5EF4-FFF2-40B4-BE49-F238E27FC236}">
                      <a16:creationId xmlns:a16="http://schemas.microsoft.com/office/drawing/2014/main" id="{45E55715-A57F-3D5D-3C65-5D83D36927EB}"/>
                    </a:ext>
                  </a:extLst>
                </p:cNvPr>
                <p:cNvSpPr>
                  <a:spLocks noRot="1" noChangeAspect="1" noMove="1" noResize="1" noEditPoints="1" noAdjustHandles="1" noChangeArrowheads="1" noChangeShapeType="1" noTextEdit="1"/>
                </p:cNvSpPr>
                <p:nvPr/>
              </p:nvSpPr>
              <p:spPr>
                <a:xfrm>
                  <a:off x="8637825" y="4816253"/>
                  <a:ext cx="390492" cy="382301"/>
                </a:xfrm>
                <a:prstGeom prst="rect">
                  <a:avLst/>
                </a:prstGeom>
                <a:blipFill>
                  <a:blip r:embed="rId18"/>
                  <a:stretch>
                    <a:fillRect/>
                  </a:stretch>
                </a:blipFill>
                <a:ln>
                  <a:noFill/>
                </a:ln>
              </p:spPr>
              <p:txBody>
                <a:bodyPr/>
                <a:lstStyle/>
                <a:p>
                  <a:r>
                    <a:rPr lang="en-US">
                      <a:noFill/>
                    </a:rPr>
                    <a:t> </a:t>
                  </a:r>
                </a:p>
              </p:txBody>
            </p:sp>
          </mc:Fallback>
        </mc:AlternateContent>
      </p:grpSp>
      <p:pic>
        <p:nvPicPr>
          <p:cNvPr id="35" name="Picture 2" descr="Explained: Multi-head Attention (Part 1)">
            <a:extLst>
              <a:ext uri="{FF2B5EF4-FFF2-40B4-BE49-F238E27FC236}">
                <a16:creationId xmlns:a16="http://schemas.microsoft.com/office/drawing/2014/main" id="{DA60454B-6209-1938-90FB-598DE37E8AF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41564" y="1690688"/>
            <a:ext cx="2988733" cy="55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667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Pipeline Parallelism: The Solution</a:t>
            </a:r>
          </a:p>
        </p:txBody>
      </p:sp>
      <p:graphicFrame>
        <p:nvGraphicFramePr>
          <p:cNvPr id="3" name="Table 3">
            <a:extLst>
              <a:ext uri="{FF2B5EF4-FFF2-40B4-BE49-F238E27FC236}">
                <a16:creationId xmlns:a16="http://schemas.microsoft.com/office/drawing/2014/main" id="{6F271408-CE6B-494E-F8B1-D74C28D0EADB}"/>
              </a:ext>
            </a:extLst>
          </p:cNvPr>
          <p:cNvGraphicFramePr>
            <a:graphicFrameLocks noGrp="1"/>
          </p:cNvGraphicFramePr>
          <p:nvPr>
            <p:ph idx="1"/>
          </p:nvPr>
        </p:nvGraphicFramePr>
        <p:xfrm>
          <a:off x="160336" y="3074194"/>
          <a:ext cx="11684001" cy="1854200"/>
        </p:xfrm>
        <a:graphic>
          <a:graphicData uri="http://schemas.openxmlformats.org/drawingml/2006/table">
            <a:tbl>
              <a:tblPr firstRow="1">
                <a:tableStyleId>{21E4AEA4-8DFA-4A89-87EB-49C32662AFE0}</a:tableStyleId>
              </a:tblPr>
              <a:tblGrid>
                <a:gridCol w="700405">
                  <a:extLst>
                    <a:ext uri="{9D8B030D-6E8A-4147-A177-3AD203B41FA5}">
                      <a16:colId xmlns:a16="http://schemas.microsoft.com/office/drawing/2014/main" val="2737060430"/>
                    </a:ext>
                  </a:extLst>
                </a:gridCol>
                <a:gridCol w="562292">
                  <a:extLst>
                    <a:ext uri="{9D8B030D-6E8A-4147-A177-3AD203B41FA5}">
                      <a16:colId xmlns:a16="http://schemas.microsoft.com/office/drawing/2014/main" val="3433676118"/>
                    </a:ext>
                  </a:extLst>
                </a:gridCol>
                <a:gridCol w="749618">
                  <a:extLst>
                    <a:ext uri="{9D8B030D-6E8A-4147-A177-3AD203B41FA5}">
                      <a16:colId xmlns:a16="http://schemas.microsoft.com/office/drawing/2014/main" val="4029879660"/>
                    </a:ext>
                  </a:extLst>
                </a:gridCol>
                <a:gridCol w="749618">
                  <a:extLst>
                    <a:ext uri="{9D8B030D-6E8A-4147-A177-3AD203B41FA5}">
                      <a16:colId xmlns:a16="http://schemas.microsoft.com/office/drawing/2014/main" val="1908474602"/>
                    </a:ext>
                  </a:extLst>
                </a:gridCol>
                <a:gridCol w="749618">
                  <a:extLst>
                    <a:ext uri="{9D8B030D-6E8A-4147-A177-3AD203B41FA5}">
                      <a16:colId xmlns:a16="http://schemas.microsoft.com/office/drawing/2014/main" val="2581871676"/>
                    </a:ext>
                  </a:extLst>
                </a:gridCol>
                <a:gridCol w="811530">
                  <a:extLst>
                    <a:ext uri="{9D8B030D-6E8A-4147-A177-3AD203B41FA5}">
                      <a16:colId xmlns:a16="http://schemas.microsoft.com/office/drawing/2014/main" val="1927519721"/>
                    </a:ext>
                  </a:extLst>
                </a:gridCol>
                <a:gridCol w="811530">
                  <a:extLst>
                    <a:ext uri="{9D8B030D-6E8A-4147-A177-3AD203B41FA5}">
                      <a16:colId xmlns:a16="http://schemas.microsoft.com/office/drawing/2014/main" val="909859687"/>
                    </a:ext>
                  </a:extLst>
                </a:gridCol>
                <a:gridCol w="811530">
                  <a:extLst>
                    <a:ext uri="{9D8B030D-6E8A-4147-A177-3AD203B41FA5}">
                      <a16:colId xmlns:a16="http://schemas.microsoft.com/office/drawing/2014/main" val="2103471148"/>
                    </a:ext>
                  </a:extLst>
                </a:gridCol>
                <a:gridCol w="811530">
                  <a:extLst>
                    <a:ext uri="{9D8B030D-6E8A-4147-A177-3AD203B41FA5}">
                      <a16:colId xmlns:a16="http://schemas.microsoft.com/office/drawing/2014/main" val="2725328628"/>
                    </a:ext>
                  </a:extLst>
                </a:gridCol>
                <a:gridCol w="821055">
                  <a:extLst>
                    <a:ext uri="{9D8B030D-6E8A-4147-A177-3AD203B41FA5}">
                      <a16:colId xmlns:a16="http://schemas.microsoft.com/office/drawing/2014/main" val="2979552404"/>
                    </a:ext>
                  </a:extLst>
                </a:gridCol>
                <a:gridCol w="821055">
                  <a:extLst>
                    <a:ext uri="{9D8B030D-6E8A-4147-A177-3AD203B41FA5}">
                      <a16:colId xmlns:a16="http://schemas.microsoft.com/office/drawing/2014/main" val="546380884"/>
                    </a:ext>
                  </a:extLst>
                </a:gridCol>
                <a:gridCol w="821055">
                  <a:extLst>
                    <a:ext uri="{9D8B030D-6E8A-4147-A177-3AD203B41FA5}">
                      <a16:colId xmlns:a16="http://schemas.microsoft.com/office/drawing/2014/main" val="2008897181"/>
                    </a:ext>
                  </a:extLst>
                </a:gridCol>
                <a:gridCol w="821055">
                  <a:extLst>
                    <a:ext uri="{9D8B030D-6E8A-4147-A177-3AD203B41FA5}">
                      <a16:colId xmlns:a16="http://schemas.microsoft.com/office/drawing/2014/main" val="539290698"/>
                    </a:ext>
                  </a:extLst>
                </a:gridCol>
                <a:gridCol w="821055">
                  <a:extLst>
                    <a:ext uri="{9D8B030D-6E8A-4147-A177-3AD203B41FA5}">
                      <a16:colId xmlns:a16="http://schemas.microsoft.com/office/drawing/2014/main" val="2761191979"/>
                    </a:ext>
                  </a:extLst>
                </a:gridCol>
                <a:gridCol w="821055">
                  <a:extLst>
                    <a:ext uri="{9D8B030D-6E8A-4147-A177-3AD203B41FA5}">
                      <a16:colId xmlns:a16="http://schemas.microsoft.com/office/drawing/2014/main" val="1001882602"/>
                    </a:ext>
                  </a:extLst>
                </a:gridCol>
              </a:tblGrid>
              <a:tr h="370840">
                <a:tc>
                  <a:txBody>
                    <a:bodyPr/>
                    <a:lstStyle/>
                    <a:p>
                      <a:pPr algn="ctr"/>
                      <a:r>
                        <a:rPr lang="en-US" sz="1000" dirty="0"/>
                        <a:t>Timestep</a:t>
                      </a:r>
                    </a:p>
                  </a:txBody>
                  <a:tcPr anchor="ctr"/>
                </a:tc>
                <a:tc>
                  <a:txBody>
                    <a:bodyPr/>
                    <a:lstStyle/>
                    <a:p>
                      <a:pPr algn="ctr"/>
                      <a:r>
                        <a:rPr lang="en-US" sz="1000" dirty="0"/>
                        <a:t>0</a:t>
                      </a:r>
                    </a:p>
                  </a:txBody>
                  <a:tcPr anchor="ctr"/>
                </a:tc>
                <a:tc>
                  <a:txBody>
                    <a:bodyPr/>
                    <a:lstStyle/>
                    <a:p>
                      <a:pPr algn="ctr"/>
                      <a:r>
                        <a:rPr lang="en-US" sz="1000" dirty="0"/>
                        <a:t>1</a:t>
                      </a:r>
                    </a:p>
                  </a:txBody>
                  <a:tcPr anchor="ctr"/>
                </a:tc>
                <a:tc>
                  <a:txBody>
                    <a:bodyPr/>
                    <a:lstStyle/>
                    <a:p>
                      <a:pPr algn="ctr"/>
                      <a:r>
                        <a:rPr lang="en-US" sz="1000" dirty="0"/>
                        <a:t>2</a:t>
                      </a:r>
                    </a:p>
                  </a:txBody>
                  <a:tcPr anchor="ctr"/>
                </a:tc>
                <a:tc>
                  <a:txBody>
                    <a:bodyPr/>
                    <a:lstStyle/>
                    <a:p>
                      <a:pPr algn="ctr"/>
                      <a:r>
                        <a:rPr lang="en-US" sz="1000" dirty="0"/>
                        <a:t>3</a:t>
                      </a:r>
                    </a:p>
                  </a:txBody>
                  <a:tcPr anchor="ctr"/>
                </a:tc>
                <a:tc>
                  <a:txBody>
                    <a:bodyPr/>
                    <a:lstStyle/>
                    <a:p>
                      <a:pPr algn="ctr"/>
                      <a:r>
                        <a:rPr lang="en-US" sz="1000" dirty="0"/>
                        <a:t>4</a:t>
                      </a:r>
                    </a:p>
                  </a:txBody>
                  <a:tcPr anchor="ctr"/>
                </a:tc>
                <a:tc>
                  <a:txBody>
                    <a:bodyPr/>
                    <a:lstStyle/>
                    <a:p>
                      <a:pPr algn="ctr"/>
                      <a:r>
                        <a:rPr lang="en-US" sz="1000" dirty="0"/>
                        <a:t>5</a:t>
                      </a:r>
                    </a:p>
                  </a:txBody>
                  <a:tcPr anchor="ctr"/>
                </a:tc>
                <a:tc>
                  <a:txBody>
                    <a:bodyPr/>
                    <a:lstStyle/>
                    <a:p>
                      <a:pPr algn="ctr"/>
                      <a:r>
                        <a:rPr lang="en-US" sz="1000" dirty="0"/>
                        <a:t>6</a:t>
                      </a:r>
                    </a:p>
                  </a:txBody>
                  <a:tcPr anchor="ctr"/>
                </a:tc>
                <a:tc>
                  <a:txBody>
                    <a:bodyPr/>
                    <a:lstStyle/>
                    <a:p>
                      <a:pPr algn="ctr"/>
                      <a:r>
                        <a:rPr lang="en-US" sz="1000" dirty="0"/>
                        <a:t>7</a:t>
                      </a:r>
                    </a:p>
                  </a:txBody>
                  <a:tcPr anchor="ctr"/>
                </a:tc>
                <a:tc>
                  <a:txBody>
                    <a:bodyPr/>
                    <a:lstStyle/>
                    <a:p>
                      <a:pPr algn="ctr"/>
                      <a:r>
                        <a:rPr lang="en-US" sz="1000" dirty="0"/>
                        <a:t>8</a:t>
                      </a:r>
                    </a:p>
                  </a:txBody>
                  <a:tcPr anchor="ctr"/>
                </a:tc>
                <a:tc>
                  <a:txBody>
                    <a:bodyPr/>
                    <a:lstStyle/>
                    <a:p>
                      <a:pPr algn="ctr"/>
                      <a:r>
                        <a:rPr lang="en-US" sz="1000" dirty="0"/>
                        <a:t>9</a:t>
                      </a:r>
                    </a:p>
                  </a:txBody>
                  <a:tcPr anchor="ctr"/>
                </a:tc>
                <a:tc>
                  <a:txBody>
                    <a:bodyPr/>
                    <a:lstStyle/>
                    <a:p>
                      <a:pPr algn="ctr"/>
                      <a:r>
                        <a:rPr lang="en-US" sz="1000" dirty="0"/>
                        <a:t>10</a:t>
                      </a:r>
                    </a:p>
                  </a:txBody>
                  <a:tcPr anchor="ctr"/>
                </a:tc>
                <a:tc>
                  <a:txBody>
                    <a:bodyPr/>
                    <a:lstStyle/>
                    <a:p>
                      <a:pPr algn="ctr"/>
                      <a:r>
                        <a:rPr lang="en-US" sz="1000" dirty="0"/>
                        <a:t>11</a:t>
                      </a:r>
                    </a:p>
                  </a:txBody>
                  <a:tcPr anchor="ctr"/>
                </a:tc>
                <a:tc>
                  <a:txBody>
                    <a:bodyPr/>
                    <a:lstStyle/>
                    <a:p>
                      <a:pPr algn="ctr"/>
                      <a:r>
                        <a:rPr lang="en-US" sz="1000" dirty="0"/>
                        <a:t>12</a:t>
                      </a:r>
                    </a:p>
                  </a:txBody>
                  <a:tcPr anchor="ctr"/>
                </a:tc>
                <a:tc>
                  <a:txBody>
                    <a:bodyPr/>
                    <a:lstStyle/>
                    <a:p>
                      <a:pPr algn="ctr"/>
                      <a:r>
                        <a:rPr lang="en-US" sz="1000" dirty="0"/>
                        <a:t>13</a:t>
                      </a:r>
                    </a:p>
                  </a:txBody>
                  <a:tcPr anchor="ctr"/>
                </a:tc>
                <a:extLst>
                  <a:ext uri="{0D108BD9-81ED-4DB2-BD59-A6C34878D82A}">
                    <a16:rowId xmlns:a16="http://schemas.microsoft.com/office/drawing/2014/main" val="574835346"/>
                  </a:ext>
                </a:extLst>
              </a:tr>
              <a:tr h="370840">
                <a:tc>
                  <a:txBody>
                    <a:bodyPr/>
                    <a:lstStyle/>
                    <a:p>
                      <a:pPr algn="ctr"/>
                      <a:r>
                        <a:rPr lang="en-US" sz="1000" dirty="0">
                          <a:latin typeface="+mj-lt"/>
                        </a:rPr>
                        <a:t>GPU 4</a:t>
                      </a: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r>
                        <a:rPr lang="en-US" sz="1000" b="0" dirty="0">
                          <a:latin typeface="+mj-lt"/>
                        </a:rPr>
                        <a:t>FWD-1</a:t>
                      </a:r>
                    </a:p>
                  </a:txBody>
                  <a:tcPr anchor="ctr"/>
                </a:tc>
                <a:tc>
                  <a:txBody>
                    <a:bodyPr/>
                    <a:lstStyle/>
                    <a:p>
                      <a:pPr algn="ctr"/>
                      <a:r>
                        <a:rPr lang="en-US" sz="1000" b="0" dirty="0">
                          <a:latin typeface="+mj-lt"/>
                        </a:rPr>
                        <a:t>FWD-2</a:t>
                      </a:r>
                    </a:p>
                  </a:txBody>
                  <a:tcPr anchor="ctr"/>
                </a:tc>
                <a:tc>
                  <a:txBody>
                    <a:bodyPr/>
                    <a:lstStyle/>
                    <a:p>
                      <a:pPr algn="ctr"/>
                      <a:r>
                        <a:rPr lang="en-US" sz="1000" b="0" dirty="0">
                          <a:latin typeface="+mj-lt"/>
                        </a:rPr>
                        <a:t>FWD-3</a:t>
                      </a:r>
                    </a:p>
                  </a:txBody>
                  <a:tcPr anchor="ctr"/>
                </a:tc>
                <a:tc>
                  <a:txBody>
                    <a:bodyPr/>
                    <a:lstStyle/>
                    <a:p>
                      <a:pPr algn="ctr"/>
                      <a:r>
                        <a:rPr lang="en-US" sz="1000" b="0" dirty="0">
                          <a:latin typeface="+mj-lt"/>
                        </a:rPr>
                        <a:t>FWD-4</a:t>
                      </a:r>
                    </a:p>
                  </a:txBody>
                  <a:tcPr anchor="ctr"/>
                </a:tc>
                <a:tc>
                  <a:txBody>
                    <a:bodyPr/>
                    <a:lstStyle/>
                    <a:p>
                      <a:pPr algn="ctr"/>
                      <a:r>
                        <a:rPr lang="en-US" sz="1000" b="0" dirty="0">
                          <a:latin typeface="+mj-lt"/>
                        </a:rPr>
                        <a:t>BWD-4</a:t>
                      </a:r>
                    </a:p>
                  </a:txBody>
                  <a:tcPr anchor="ctr"/>
                </a:tc>
                <a:tc>
                  <a:txBody>
                    <a:bodyPr/>
                    <a:lstStyle/>
                    <a:p>
                      <a:pPr algn="ctr"/>
                      <a:r>
                        <a:rPr lang="en-US" sz="1000" b="0" dirty="0">
                          <a:latin typeface="+mj-lt"/>
                        </a:rPr>
                        <a:t>BWD-3</a:t>
                      </a:r>
                    </a:p>
                  </a:txBody>
                  <a:tcPr anchor="ctr"/>
                </a:tc>
                <a:tc>
                  <a:txBody>
                    <a:bodyPr/>
                    <a:lstStyle/>
                    <a:p>
                      <a:pPr algn="ctr"/>
                      <a:r>
                        <a:rPr lang="en-US" sz="1000" b="0" dirty="0">
                          <a:latin typeface="+mj-lt"/>
                        </a:rPr>
                        <a:t>BWD-2</a:t>
                      </a:r>
                    </a:p>
                  </a:txBody>
                  <a:tcPr anchor="ctr"/>
                </a:tc>
                <a:tc>
                  <a:txBody>
                    <a:bodyPr/>
                    <a:lstStyle/>
                    <a:p>
                      <a:pPr algn="ctr"/>
                      <a:r>
                        <a:rPr lang="en-US" sz="1000" b="0" dirty="0">
                          <a:latin typeface="+mj-lt"/>
                        </a:rPr>
                        <a:t>BWD-1</a:t>
                      </a:r>
                    </a:p>
                  </a:txBody>
                  <a:tcPr anchor="ctr"/>
                </a:tc>
                <a:tc>
                  <a:txBody>
                    <a:bodyPr/>
                    <a:lstStyle/>
                    <a:p>
                      <a:pPr algn="ctr"/>
                      <a:endParaRPr lang="en-US" sz="1000" b="0">
                        <a:latin typeface="+mj-lt"/>
                      </a:endParaRPr>
                    </a:p>
                  </a:txBody>
                  <a:tcPr anchor="ctr"/>
                </a:tc>
                <a:tc>
                  <a:txBody>
                    <a:bodyPr/>
                    <a:lstStyle/>
                    <a:p>
                      <a:pPr algn="ctr"/>
                      <a:endParaRPr lang="en-US" sz="1000" b="0">
                        <a:latin typeface="+mj-lt"/>
                      </a:endParaRPr>
                    </a:p>
                  </a:txBody>
                  <a:tcPr anchor="ctr"/>
                </a:tc>
                <a:tc>
                  <a:txBody>
                    <a:bodyPr/>
                    <a:lstStyle/>
                    <a:p>
                      <a:pPr algn="ctr"/>
                      <a:endParaRPr lang="en-US" sz="1000" b="0" dirty="0">
                        <a:latin typeface="+mj-lt"/>
                      </a:endParaRPr>
                    </a:p>
                  </a:txBody>
                  <a:tcPr anchor="ctr"/>
                </a:tc>
                <a:extLst>
                  <a:ext uri="{0D108BD9-81ED-4DB2-BD59-A6C34878D82A}">
                    <a16:rowId xmlns:a16="http://schemas.microsoft.com/office/drawing/2014/main" val="250307812"/>
                  </a:ext>
                </a:extLst>
              </a:tr>
              <a:tr h="370840">
                <a:tc>
                  <a:txBody>
                    <a:bodyPr/>
                    <a:lstStyle/>
                    <a:p>
                      <a:pPr algn="ctr"/>
                      <a:r>
                        <a:rPr lang="en-US" sz="1000" dirty="0">
                          <a:latin typeface="+mj-lt"/>
                        </a:rPr>
                        <a:t>GPU 3</a:t>
                      </a:r>
                    </a:p>
                  </a:txBody>
                  <a:tcPr anchor="ctr"/>
                </a:tc>
                <a:tc>
                  <a:txBody>
                    <a:bodyPr/>
                    <a:lstStyle/>
                    <a:p>
                      <a:pPr algn="ctr"/>
                      <a:endParaRPr lang="en-US" sz="1000" b="0">
                        <a:latin typeface="+mj-lt"/>
                      </a:endParaRPr>
                    </a:p>
                  </a:txBody>
                  <a:tcPr anchor="ctr"/>
                </a:tc>
                <a:tc>
                  <a:txBody>
                    <a:bodyPr/>
                    <a:lstStyle/>
                    <a:p>
                      <a:pPr algn="ctr"/>
                      <a:endParaRPr lang="en-US" sz="1000" b="0" dirty="0">
                        <a:latin typeface="+mj-lt"/>
                      </a:endParaRPr>
                    </a:p>
                  </a:txBody>
                  <a:tcPr anchor="ctr"/>
                </a:tc>
                <a:tc>
                  <a:txBody>
                    <a:bodyPr/>
                    <a:lstStyle/>
                    <a:p>
                      <a:pPr algn="ctr"/>
                      <a:r>
                        <a:rPr lang="en-US" sz="1000" b="0" dirty="0">
                          <a:latin typeface="+mj-lt"/>
                        </a:rPr>
                        <a:t>FWD-1</a:t>
                      </a:r>
                    </a:p>
                  </a:txBody>
                  <a:tcPr anchor="ctr"/>
                </a:tc>
                <a:tc>
                  <a:txBody>
                    <a:bodyPr/>
                    <a:lstStyle/>
                    <a:p>
                      <a:pPr algn="ctr"/>
                      <a:r>
                        <a:rPr lang="en-US" sz="1000" b="0" dirty="0">
                          <a:latin typeface="+mj-lt"/>
                        </a:rPr>
                        <a:t>FWD-2</a:t>
                      </a:r>
                    </a:p>
                  </a:txBody>
                  <a:tcPr anchor="ctr"/>
                </a:tc>
                <a:tc>
                  <a:txBody>
                    <a:bodyPr/>
                    <a:lstStyle/>
                    <a:p>
                      <a:pPr algn="ctr"/>
                      <a:r>
                        <a:rPr lang="en-US" sz="1000" b="0" dirty="0">
                          <a:latin typeface="+mj-lt"/>
                        </a:rPr>
                        <a:t>FWD-3</a:t>
                      </a:r>
                    </a:p>
                  </a:txBody>
                  <a:tcPr anchor="ctr"/>
                </a:tc>
                <a:tc>
                  <a:txBody>
                    <a:bodyPr/>
                    <a:lstStyle/>
                    <a:p>
                      <a:pPr algn="ctr"/>
                      <a:r>
                        <a:rPr lang="en-US" sz="1000" b="0" dirty="0">
                          <a:latin typeface="+mj-lt"/>
                        </a:rPr>
                        <a:t>FWD-4</a:t>
                      </a: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r>
                        <a:rPr lang="en-US" sz="1000" b="0" dirty="0">
                          <a:latin typeface="+mj-lt"/>
                        </a:rPr>
                        <a:t>BWD-4</a:t>
                      </a:r>
                    </a:p>
                  </a:txBody>
                  <a:tcPr anchor="ctr"/>
                </a:tc>
                <a:tc>
                  <a:txBody>
                    <a:bodyPr/>
                    <a:lstStyle/>
                    <a:p>
                      <a:pPr algn="ctr"/>
                      <a:r>
                        <a:rPr lang="en-US" sz="1000" b="0" dirty="0">
                          <a:latin typeface="+mj-lt"/>
                        </a:rPr>
                        <a:t>BWD-3</a:t>
                      </a:r>
                    </a:p>
                  </a:txBody>
                  <a:tcPr anchor="ctr"/>
                </a:tc>
                <a:tc>
                  <a:txBody>
                    <a:bodyPr/>
                    <a:lstStyle/>
                    <a:p>
                      <a:pPr algn="ctr"/>
                      <a:r>
                        <a:rPr lang="en-US" sz="1000" b="0" dirty="0">
                          <a:latin typeface="+mj-lt"/>
                        </a:rPr>
                        <a:t>BWD-2</a:t>
                      </a:r>
                    </a:p>
                  </a:txBody>
                  <a:tcPr anchor="ctr"/>
                </a:tc>
                <a:tc>
                  <a:txBody>
                    <a:bodyPr/>
                    <a:lstStyle/>
                    <a:p>
                      <a:pPr algn="ctr"/>
                      <a:r>
                        <a:rPr lang="en-US" sz="1000" b="0" dirty="0">
                          <a:latin typeface="+mj-lt"/>
                        </a:rPr>
                        <a:t>BWD-1</a:t>
                      </a:r>
                    </a:p>
                  </a:txBody>
                  <a:tcPr anchor="ctr"/>
                </a:tc>
                <a:tc>
                  <a:txBody>
                    <a:bodyPr/>
                    <a:lstStyle/>
                    <a:p>
                      <a:pPr algn="ctr"/>
                      <a:endParaRPr lang="en-US" sz="1000" b="0">
                        <a:latin typeface="+mj-lt"/>
                      </a:endParaRPr>
                    </a:p>
                  </a:txBody>
                  <a:tcPr anchor="ctr"/>
                </a:tc>
                <a:tc>
                  <a:txBody>
                    <a:bodyPr/>
                    <a:lstStyle/>
                    <a:p>
                      <a:pPr algn="ctr"/>
                      <a:endParaRPr lang="en-US" sz="1000" b="0">
                        <a:latin typeface="+mj-lt"/>
                      </a:endParaRPr>
                    </a:p>
                  </a:txBody>
                  <a:tcPr anchor="ctr"/>
                </a:tc>
                <a:extLst>
                  <a:ext uri="{0D108BD9-81ED-4DB2-BD59-A6C34878D82A}">
                    <a16:rowId xmlns:a16="http://schemas.microsoft.com/office/drawing/2014/main" val="2692280213"/>
                  </a:ext>
                </a:extLst>
              </a:tr>
              <a:tr h="370840">
                <a:tc>
                  <a:txBody>
                    <a:bodyPr/>
                    <a:lstStyle/>
                    <a:p>
                      <a:pPr algn="ctr"/>
                      <a:r>
                        <a:rPr lang="en-US" sz="1000" dirty="0">
                          <a:latin typeface="+mj-lt"/>
                        </a:rPr>
                        <a:t>GPU 2</a:t>
                      </a:r>
                    </a:p>
                  </a:txBody>
                  <a:tcPr anchor="ctr"/>
                </a:tc>
                <a:tc>
                  <a:txBody>
                    <a:bodyPr/>
                    <a:lstStyle/>
                    <a:p>
                      <a:pPr algn="ctr"/>
                      <a:endParaRPr lang="en-US" sz="1000" b="0">
                        <a:latin typeface="+mj-lt"/>
                      </a:endParaRPr>
                    </a:p>
                  </a:txBody>
                  <a:tcPr anchor="ctr"/>
                </a:tc>
                <a:tc>
                  <a:txBody>
                    <a:bodyPr/>
                    <a:lstStyle/>
                    <a:p>
                      <a:pPr algn="ctr"/>
                      <a:r>
                        <a:rPr lang="en-US" sz="1000" b="0" dirty="0">
                          <a:latin typeface="+mj-lt"/>
                        </a:rPr>
                        <a:t>FWD-1</a:t>
                      </a:r>
                    </a:p>
                  </a:txBody>
                  <a:tcPr anchor="ctr"/>
                </a:tc>
                <a:tc>
                  <a:txBody>
                    <a:bodyPr/>
                    <a:lstStyle/>
                    <a:p>
                      <a:pPr algn="ctr"/>
                      <a:r>
                        <a:rPr lang="en-US" sz="1000" b="0" dirty="0">
                          <a:latin typeface="+mj-lt"/>
                        </a:rPr>
                        <a:t>FWD-2</a:t>
                      </a:r>
                    </a:p>
                  </a:txBody>
                  <a:tcPr anchor="ctr"/>
                </a:tc>
                <a:tc>
                  <a:txBody>
                    <a:bodyPr/>
                    <a:lstStyle/>
                    <a:p>
                      <a:pPr algn="ctr"/>
                      <a:r>
                        <a:rPr lang="en-US" sz="1000" b="0" dirty="0">
                          <a:latin typeface="+mj-lt"/>
                        </a:rPr>
                        <a:t>FWD-3</a:t>
                      </a:r>
                    </a:p>
                  </a:txBody>
                  <a:tcPr anchor="ctr"/>
                </a:tc>
                <a:tc>
                  <a:txBody>
                    <a:bodyPr/>
                    <a:lstStyle/>
                    <a:p>
                      <a:pPr algn="ctr"/>
                      <a:r>
                        <a:rPr lang="en-US" sz="1000" b="0" dirty="0">
                          <a:latin typeface="+mj-lt"/>
                        </a:rPr>
                        <a:t>FWD-4</a:t>
                      </a: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r>
                        <a:rPr lang="en-US" sz="1000" b="0" dirty="0">
                          <a:latin typeface="+mj-lt"/>
                        </a:rPr>
                        <a:t>BWD-4</a:t>
                      </a:r>
                    </a:p>
                  </a:txBody>
                  <a:tcPr anchor="ctr"/>
                </a:tc>
                <a:tc>
                  <a:txBody>
                    <a:bodyPr/>
                    <a:lstStyle/>
                    <a:p>
                      <a:pPr algn="ctr"/>
                      <a:r>
                        <a:rPr lang="en-US" sz="1000" b="0" dirty="0">
                          <a:latin typeface="+mj-lt"/>
                        </a:rPr>
                        <a:t>BWD-3</a:t>
                      </a:r>
                    </a:p>
                  </a:txBody>
                  <a:tcPr anchor="ctr"/>
                </a:tc>
                <a:tc>
                  <a:txBody>
                    <a:bodyPr/>
                    <a:lstStyle/>
                    <a:p>
                      <a:pPr algn="ctr"/>
                      <a:r>
                        <a:rPr lang="en-US" sz="1000" b="0" dirty="0">
                          <a:latin typeface="+mj-lt"/>
                        </a:rPr>
                        <a:t>BWD-2</a:t>
                      </a:r>
                    </a:p>
                  </a:txBody>
                  <a:tcPr anchor="ctr"/>
                </a:tc>
                <a:tc>
                  <a:txBody>
                    <a:bodyPr/>
                    <a:lstStyle/>
                    <a:p>
                      <a:pPr algn="ctr"/>
                      <a:r>
                        <a:rPr lang="en-US" sz="1000" b="0" dirty="0">
                          <a:latin typeface="+mj-lt"/>
                        </a:rPr>
                        <a:t>BWD-1</a:t>
                      </a:r>
                    </a:p>
                  </a:txBody>
                  <a:tcPr anchor="ctr"/>
                </a:tc>
                <a:tc>
                  <a:txBody>
                    <a:bodyPr/>
                    <a:lstStyle/>
                    <a:p>
                      <a:pPr algn="ctr"/>
                      <a:endParaRPr lang="en-US" sz="1000" b="0">
                        <a:latin typeface="+mj-lt"/>
                      </a:endParaRPr>
                    </a:p>
                  </a:txBody>
                  <a:tcPr anchor="ctr"/>
                </a:tc>
                <a:extLst>
                  <a:ext uri="{0D108BD9-81ED-4DB2-BD59-A6C34878D82A}">
                    <a16:rowId xmlns:a16="http://schemas.microsoft.com/office/drawing/2014/main" val="2635344608"/>
                  </a:ext>
                </a:extLst>
              </a:tr>
              <a:tr h="370840">
                <a:tc>
                  <a:txBody>
                    <a:bodyPr/>
                    <a:lstStyle/>
                    <a:p>
                      <a:pPr algn="ctr"/>
                      <a:r>
                        <a:rPr lang="en-US" sz="1000" dirty="0">
                          <a:latin typeface="+mj-lt"/>
                        </a:rPr>
                        <a:t>GPU 1</a:t>
                      </a:r>
                    </a:p>
                  </a:txBody>
                  <a:tcPr anchor="ctr"/>
                </a:tc>
                <a:tc>
                  <a:txBody>
                    <a:bodyPr/>
                    <a:lstStyle/>
                    <a:p>
                      <a:pPr algn="ctr"/>
                      <a:r>
                        <a:rPr lang="en-US" sz="1000" b="0" dirty="0">
                          <a:latin typeface="+mj-lt"/>
                        </a:rPr>
                        <a:t>FWD-1</a:t>
                      </a:r>
                    </a:p>
                  </a:txBody>
                  <a:tcPr anchor="ctr"/>
                </a:tc>
                <a:tc>
                  <a:txBody>
                    <a:bodyPr/>
                    <a:lstStyle/>
                    <a:p>
                      <a:pPr algn="ctr"/>
                      <a:r>
                        <a:rPr lang="en-US" sz="1000" b="0" dirty="0">
                          <a:latin typeface="+mj-lt"/>
                        </a:rPr>
                        <a:t>FWD-2</a:t>
                      </a:r>
                    </a:p>
                  </a:txBody>
                  <a:tcPr anchor="ctr"/>
                </a:tc>
                <a:tc>
                  <a:txBody>
                    <a:bodyPr/>
                    <a:lstStyle/>
                    <a:p>
                      <a:pPr algn="ctr"/>
                      <a:r>
                        <a:rPr lang="en-US" sz="1000" b="0" dirty="0">
                          <a:latin typeface="+mj-lt"/>
                        </a:rPr>
                        <a:t>FWD-3</a:t>
                      </a:r>
                    </a:p>
                  </a:txBody>
                  <a:tcPr anchor="ctr"/>
                </a:tc>
                <a:tc>
                  <a:txBody>
                    <a:bodyPr/>
                    <a:lstStyle/>
                    <a:p>
                      <a:pPr algn="ctr"/>
                      <a:r>
                        <a:rPr lang="en-US" sz="1000" b="0" dirty="0">
                          <a:latin typeface="+mj-lt"/>
                        </a:rPr>
                        <a:t>FWD-4</a:t>
                      </a:r>
                    </a:p>
                  </a:txBody>
                  <a:tcPr anchor="ctr"/>
                </a:tc>
                <a:tc>
                  <a:txBody>
                    <a:bodyPr/>
                    <a:lstStyle/>
                    <a:p>
                      <a:pPr algn="ctr"/>
                      <a:endParaRPr lang="en-US" sz="1000" b="0">
                        <a:latin typeface="+mj-lt"/>
                      </a:endParaRPr>
                    </a:p>
                  </a:txBody>
                  <a:tcPr anchor="ctr"/>
                </a:tc>
                <a:tc>
                  <a:txBody>
                    <a:bodyPr/>
                    <a:lstStyle/>
                    <a:p>
                      <a:pPr algn="ctr"/>
                      <a:endParaRPr lang="en-US" sz="1000" b="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endParaRPr lang="en-US" sz="1000" b="0" dirty="0">
                        <a:latin typeface="+mj-lt"/>
                      </a:endParaRPr>
                    </a:p>
                  </a:txBody>
                  <a:tcPr anchor="ctr"/>
                </a:tc>
                <a:tc>
                  <a:txBody>
                    <a:bodyPr/>
                    <a:lstStyle/>
                    <a:p>
                      <a:pPr algn="ctr"/>
                      <a:r>
                        <a:rPr lang="en-US" sz="1000" b="0" dirty="0">
                          <a:latin typeface="+mj-lt"/>
                        </a:rPr>
                        <a:t>BWD-4</a:t>
                      </a:r>
                    </a:p>
                  </a:txBody>
                  <a:tcPr anchor="ctr"/>
                </a:tc>
                <a:tc>
                  <a:txBody>
                    <a:bodyPr/>
                    <a:lstStyle/>
                    <a:p>
                      <a:pPr algn="ctr"/>
                      <a:r>
                        <a:rPr lang="en-US" sz="1000" b="0" dirty="0">
                          <a:latin typeface="+mj-lt"/>
                        </a:rPr>
                        <a:t>BWD-3</a:t>
                      </a:r>
                    </a:p>
                  </a:txBody>
                  <a:tcPr anchor="ctr"/>
                </a:tc>
                <a:tc>
                  <a:txBody>
                    <a:bodyPr/>
                    <a:lstStyle/>
                    <a:p>
                      <a:pPr algn="ctr"/>
                      <a:r>
                        <a:rPr lang="en-US" sz="1000" b="0" dirty="0">
                          <a:latin typeface="+mj-lt"/>
                        </a:rPr>
                        <a:t>BWD-2</a:t>
                      </a:r>
                    </a:p>
                  </a:txBody>
                  <a:tcPr anchor="ctr"/>
                </a:tc>
                <a:tc>
                  <a:txBody>
                    <a:bodyPr/>
                    <a:lstStyle/>
                    <a:p>
                      <a:pPr algn="ctr"/>
                      <a:r>
                        <a:rPr lang="en-US" sz="1000" b="0" dirty="0">
                          <a:latin typeface="+mj-lt"/>
                        </a:rPr>
                        <a:t>BWD-1</a:t>
                      </a:r>
                    </a:p>
                  </a:txBody>
                  <a:tcPr anchor="ctr"/>
                </a:tc>
                <a:extLst>
                  <a:ext uri="{0D108BD9-81ED-4DB2-BD59-A6C34878D82A}">
                    <a16:rowId xmlns:a16="http://schemas.microsoft.com/office/drawing/2014/main" val="4282401155"/>
                  </a:ext>
                </a:extLst>
              </a:tr>
            </a:tbl>
          </a:graphicData>
        </a:graphic>
      </p:graphicFrame>
      <p:sp>
        <p:nvSpPr>
          <p:cNvPr id="9" name="Content Placeholder 7">
            <a:extLst>
              <a:ext uri="{FF2B5EF4-FFF2-40B4-BE49-F238E27FC236}">
                <a16:creationId xmlns:a16="http://schemas.microsoft.com/office/drawing/2014/main" id="{0C35F0E8-F4FD-13B2-01E7-EC0C743F92D7}"/>
              </a:ext>
            </a:extLst>
          </p:cNvPr>
          <p:cNvSpPr txBox="1">
            <a:spLocks/>
          </p:cNvSpPr>
          <p:nvPr/>
        </p:nvSpPr>
        <p:spPr>
          <a:xfrm>
            <a:off x="838200" y="1825625"/>
            <a:ext cx="10292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mj-lt"/>
              </a:rPr>
              <a:t>We divide our batch into smaller micro-batches and shift each micro-batch’s forward and backward step on the timeline.</a:t>
            </a:r>
          </a:p>
          <a:p>
            <a:pPr marL="0" indent="0">
              <a:buFont typeface="Arial" panose="020B0604020202020204" pitchFamily="34" charset="0"/>
              <a:buNone/>
            </a:pPr>
            <a:r>
              <a:rPr lang="en-US" sz="1600" dirty="0">
                <a:latin typeface="+mj-lt"/>
              </a:rPr>
              <a:t>Each timestep in this case takes less time, since we are working with micro-batches. The gradients for each micro-batch is accumulated </a:t>
            </a:r>
            <a:r>
              <a:rPr lang="en-US" sz="1600" b="1" dirty="0"/>
              <a:t>(gradient accumulation) </a:t>
            </a:r>
            <a:r>
              <a:rPr lang="en-US" sz="1600" dirty="0">
                <a:latin typeface="+mj-lt"/>
              </a:rPr>
              <a:t>and then we can run the optimizer to update the weights.</a:t>
            </a:r>
          </a:p>
          <a:p>
            <a:pPr marL="0" indent="0">
              <a:buFont typeface="Arial" panose="020B0604020202020204" pitchFamily="34" charset="0"/>
              <a:buNone/>
            </a:pPr>
            <a:endParaRPr lang="en-US" sz="1600" dirty="0">
              <a:latin typeface="+mj-lt"/>
            </a:endParaRPr>
          </a:p>
          <a:p>
            <a:pPr marL="0" indent="0">
              <a:buFont typeface="Arial" panose="020B0604020202020204" pitchFamily="34" charset="0"/>
              <a:buNone/>
            </a:pPr>
            <a:endParaRPr lang="en-US" sz="1600" dirty="0">
              <a:latin typeface="+mj-lt"/>
            </a:endParaRPr>
          </a:p>
          <a:p>
            <a:pPr marL="0" indent="0">
              <a:buFont typeface="Arial" panose="020B0604020202020204" pitchFamily="34" charset="0"/>
              <a:buNone/>
            </a:pPr>
            <a:endParaRPr lang="en-US" sz="1600" dirty="0">
              <a:latin typeface="+mj-lt"/>
            </a:endParaRPr>
          </a:p>
          <a:p>
            <a:pPr marL="0" indent="0">
              <a:buFont typeface="Arial" panose="020B0604020202020204" pitchFamily="34" charset="0"/>
              <a:buNone/>
            </a:pPr>
            <a:endParaRPr lang="en-US" sz="1600" dirty="0">
              <a:latin typeface="+mj-lt"/>
            </a:endParaRPr>
          </a:p>
          <a:p>
            <a:pPr marL="0" indent="0">
              <a:buFont typeface="Arial" panose="020B0604020202020204" pitchFamily="34" charset="0"/>
              <a:buNone/>
            </a:pPr>
            <a:endParaRPr lang="en-US" sz="1600" dirty="0">
              <a:latin typeface="+mj-lt"/>
            </a:endParaRPr>
          </a:p>
          <a:p>
            <a:pPr marL="0" indent="0">
              <a:buFont typeface="Arial" panose="020B0604020202020204" pitchFamily="34" charset="0"/>
              <a:buNone/>
            </a:pPr>
            <a:endParaRPr lang="en-US" sz="1600" dirty="0">
              <a:latin typeface="+mj-lt"/>
            </a:endParaRPr>
          </a:p>
          <a:p>
            <a:pPr marL="0" indent="0">
              <a:buFont typeface="Arial" panose="020B0604020202020204" pitchFamily="34" charset="0"/>
              <a:buNone/>
            </a:pPr>
            <a:endParaRPr lang="en-US" sz="1600" dirty="0">
              <a:latin typeface="+mj-lt"/>
            </a:endParaRPr>
          </a:p>
          <a:p>
            <a:pPr marL="0" indent="0">
              <a:buFont typeface="Arial" panose="020B0604020202020204" pitchFamily="34" charset="0"/>
              <a:buNone/>
            </a:pPr>
            <a:r>
              <a:rPr lang="en-US" sz="1600" dirty="0">
                <a:latin typeface="+mj-lt"/>
              </a:rPr>
              <a:t>We still have timesteps in which not all GPUs are working (called “bubbles”) </a:t>
            </a:r>
            <a:r>
              <a:rPr lang="en-US" sz="1600" b="1" dirty="0"/>
              <a:t>To avoid bubbling, we can increase the size of the batch.</a:t>
            </a:r>
          </a:p>
        </p:txBody>
      </p:sp>
      <p:sp>
        <p:nvSpPr>
          <p:cNvPr id="4" name="Oval 3">
            <a:extLst>
              <a:ext uri="{FF2B5EF4-FFF2-40B4-BE49-F238E27FC236}">
                <a16:creationId xmlns:a16="http://schemas.microsoft.com/office/drawing/2014/main" id="{3BD36832-DF8C-47D2-B5CD-3432A97CB171}"/>
              </a:ext>
            </a:extLst>
          </p:cNvPr>
          <p:cNvSpPr/>
          <p:nvPr/>
        </p:nvSpPr>
        <p:spPr>
          <a:xfrm rot="1283537">
            <a:off x="9917412" y="3621521"/>
            <a:ext cx="1941077" cy="6523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Bubble</a:t>
            </a:r>
          </a:p>
        </p:txBody>
      </p:sp>
      <p:sp>
        <p:nvSpPr>
          <p:cNvPr id="5" name="Oval 4">
            <a:extLst>
              <a:ext uri="{FF2B5EF4-FFF2-40B4-BE49-F238E27FC236}">
                <a16:creationId xmlns:a16="http://schemas.microsoft.com/office/drawing/2014/main" id="{70E49BA7-7B35-E927-F13B-749BB0DB0B8D}"/>
              </a:ext>
            </a:extLst>
          </p:cNvPr>
          <p:cNvSpPr/>
          <p:nvPr/>
        </p:nvSpPr>
        <p:spPr>
          <a:xfrm>
            <a:off x="4467829" y="4004841"/>
            <a:ext cx="3240910" cy="8218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Bubble</a:t>
            </a:r>
          </a:p>
        </p:txBody>
      </p:sp>
      <p:sp>
        <p:nvSpPr>
          <p:cNvPr id="6" name="Oval 5">
            <a:extLst>
              <a:ext uri="{FF2B5EF4-FFF2-40B4-BE49-F238E27FC236}">
                <a16:creationId xmlns:a16="http://schemas.microsoft.com/office/drawing/2014/main" id="{4E1404BA-F8F3-1A06-C99F-A7999CB9E862}"/>
              </a:ext>
            </a:extLst>
          </p:cNvPr>
          <p:cNvSpPr/>
          <p:nvPr/>
        </p:nvSpPr>
        <p:spPr>
          <a:xfrm rot="20492023">
            <a:off x="820580" y="3620994"/>
            <a:ext cx="1734547" cy="5890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Bubble</a:t>
            </a:r>
          </a:p>
        </p:txBody>
      </p:sp>
    </p:spTree>
    <p:extLst>
      <p:ext uri="{BB962C8B-B14F-4D97-AF65-F5344CB8AC3E}">
        <p14:creationId xmlns:p14="http://schemas.microsoft.com/office/powerpoint/2010/main" val="2763354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Optimizing inference with multiple prompts</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pPr marL="0" indent="0">
              <a:buNone/>
            </a:pPr>
            <a:r>
              <a:rPr lang="en-US" sz="1600" dirty="0">
                <a:latin typeface="+mj-lt"/>
              </a:rPr>
              <a:t>Imagine you are running an AI company providing LLM inference service: you have many customers that send their prompts and want to run inference on your models. Each prompt may have a different length. For simplicity, suppose that each word is a token.</a:t>
            </a:r>
          </a:p>
          <a:p>
            <a:pPr marL="0" indent="0">
              <a:buNone/>
            </a:pPr>
            <a:r>
              <a:rPr lang="en-US" sz="1600" dirty="0">
                <a:latin typeface="+mj-lt"/>
              </a:rPr>
              <a:t>Consider the following prompts:</a:t>
            </a:r>
          </a:p>
          <a:p>
            <a:pPr marL="0" indent="0">
              <a:buNone/>
            </a:pPr>
            <a:r>
              <a:rPr lang="en-US" sz="1600" b="1" dirty="0"/>
              <a:t>Prompt 1: </a:t>
            </a:r>
            <a:r>
              <a:rPr lang="en-US" sz="1600" i="1" dirty="0">
                <a:latin typeface="+mj-lt"/>
              </a:rPr>
              <a:t>“Write a poem” </a:t>
            </a:r>
            <a:r>
              <a:rPr lang="en-US" sz="1600" dirty="0">
                <a:latin typeface="+mj-lt"/>
              </a:rPr>
              <a:t>(3 tokens)</a:t>
            </a:r>
          </a:p>
          <a:p>
            <a:pPr marL="0" indent="0">
              <a:buNone/>
            </a:pPr>
            <a:r>
              <a:rPr lang="en-US" sz="1600" b="1" dirty="0"/>
              <a:t>Prompt 2: </a:t>
            </a:r>
            <a:r>
              <a:rPr lang="en-US" sz="1600" i="1" dirty="0">
                <a:latin typeface="+mj-lt"/>
              </a:rPr>
              <a:t>“Write a historical novel” </a:t>
            </a:r>
            <a:r>
              <a:rPr lang="en-US" sz="1600" dirty="0">
                <a:latin typeface="+mj-lt"/>
              </a:rPr>
              <a:t>(4 tokens)</a:t>
            </a:r>
          </a:p>
          <a:p>
            <a:pPr marL="0" indent="0">
              <a:buNone/>
            </a:pPr>
            <a:r>
              <a:rPr lang="en-US" sz="1600" b="1" dirty="0"/>
              <a:t>Prompt 3: </a:t>
            </a:r>
            <a:r>
              <a:rPr lang="en-US" sz="1600" i="1" dirty="0">
                <a:latin typeface="+mj-lt"/>
              </a:rPr>
              <a:t>“Tell me a funny joke” </a:t>
            </a:r>
            <a:r>
              <a:rPr lang="en-US" sz="1600" dirty="0">
                <a:latin typeface="+mj-lt"/>
              </a:rPr>
              <a:t>(5 tokens)</a:t>
            </a:r>
          </a:p>
          <a:p>
            <a:pPr marL="0" indent="0">
              <a:buNone/>
            </a:pPr>
            <a:r>
              <a:rPr lang="en-US" sz="1600" dirty="0">
                <a:latin typeface="+mj-lt"/>
              </a:rPr>
              <a:t>If we want to fully exploit our GPU, we should put all the prompts in a batch, but since they have different lengths, we must pad them with a [PAD] token, and when the model produces the output, we should only look at the output corresponding to the last non-padding token, discarding any future tokens.</a:t>
            </a:r>
          </a:p>
        </p:txBody>
      </p:sp>
      <p:pic>
        <p:nvPicPr>
          <p:cNvPr id="2" name="Picture 1">
            <a:extLst>
              <a:ext uri="{FF2B5EF4-FFF2-40B4-BE49-F238E27FC236}">
                <a16:creationId xmlns:a16="http://schemas.microsoft.com/office/drawing/2014/main" id="{7D435497-12DA-547E-4290-D2D8584AAE1D}"/>
              </a:ext>
            </a:extLst>
          </p:cNvPr>
          <p:cNvPicPr>
            <a:picLocks noChangeAspect="1"/>
          </p:cNvPicPr>
          <p:nvPr/>
        </p:nvPicPr>
        <p:blipFill>
          <a:blip r:embed="rId2"/>
          <a:stretch>
            <a:fillRect/>
          </a:stretch>
        </p:blipFill>
        <p:spPr>
          <a:xfrm>
            <a:off x="479867" y="5136582"/>
            <a:ext cx="11232266" cy="1040381"/>
          </a:xfrm>
          <a:prstGeom prst="rect">
            <a:avLst/>
          </a:prstGeom>
        </p:spPr>
      </p:pic>
    </p:spTree>
    <p:extLst>
      <p:ext uri="{BB962C8B-B14F-4D97-AF65-F5344CB8AC3E}">
        <p14:creationId xmlns:p14="http://schemas.microsoft.com/office/powerpoint/2010/main" val="735940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Optimizing inference with multiple prompts</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pPr marL="0" indent="0">
              <a:buNone/>
            </a:pPr>
            <a:endParaRPr lang="en-US" sz="1600" dirty="0">
              <a:latin typeface="+mj-lt"/>
            </a:endParaRPr>
          </a:p>
          <a:p>
            <a:pPr marL="0" indent="0">
              <a:buNone/>
            </a:pPr>
            <a:endParaRPr lang="en-US" sz="1600" dirty="0">
              <a:latin typeface="+mj-lt"/>
            </a:endParaRPr>
          </a:p>
          <a:p>
            <a:pPr marL="0" indent="0">
              <a:buNone/>
            </a:pPr>
            <a:br>
              <a:rPr lang="en-US" sz="1600" dirty="0">
                <a:latin typeface="+mj-lt"/>
              </a:rPr>
            </a:br>
            <a:endParaRPr lang="en-US" sz="1600" dirty="0">
              <a:latin typeface="+mj-lt"/>
            </a:endParaRPr>
          </a:p>
          <a:p>
            <a:pPr marL="0" indent="0">
              <a:buNone/>
            </a:pPr>
            <a:r>
              <a:rPr lang="en-US" sz="1600" dirty="0">
                <a:latin typeface="+mj-lt"/>
              </a:rPr>
              <a:t>To select the next token to generate, we will check the embedding corresponding to the last non-padding token, which are highlighted in the output above. Because our model is an LLM, we will apply a causal mask. This mask works fine for all the  three sequences.</a:t>
            </a:r>
          </a:p>
        </p:txBody>
      </p:sp>
      <p:pic>
        <p:nvPicPr>
          <p:cNvPr id="2" name="Picture 1">
            <a:extLst>
              <a:ext uri="{FF2B5EF4-FFF2-40B4-BE49-F238E27FC236}">
                <a16:creationId xmlns:a16="http://schemas.microsoft.com/office/drawing/2014/main" id="{7D435497-12DA-547E-4290-D2D8584AAE1D}"/>
              </a:ext>
            </a:extLst>
          </p:cNvPr>
          <p:cNvPicPr>
            <a:picLocks noChangeAspect="1"/>
          </p:cNvPicPr>
          <p:nvPr/>
        </p:nvPicPr>
        <p:blipFill>
          <a:blip r:embed="rId2"/>
          <a:stretch>
            <a:fillRect/>
          </a:stretch>
        </p:blipFill>
        <p:spPr>
          <a:xfrm>
            <a:off x="479867" y="1825625"/>
            <a:ext cx="11232266" cy="1040381"/>
          </a:xfrm>
          <a:prstGeom prst="rect">
            <a:avLst/>
          </a:prstGeom>
        </p:spPr>
      </p:pic>
      <p:pic>
        <p:nvPicPr>
          <p:cNvPr id="3" name="Picture 2">
            <a:extLst>
              <a:ext uri="{FF2B5EF4-FFF2-40B4-BE49-F238E27FC236}">
                <a16:creationId xmlns:a16="http://schemas.microsoft.com/office/drawing/2014/main" id="{47B3B27E-F017-FA25-5A3E-7488D6E2B8E6}"/>
              </a:ext>
            </a:extLst>
          </p:cNvPr>
          <p:cNvPicPr>
            <a:picLocks noChangeAspect="1"/>
          </p:cNvPicPr>
          <p:nvPr/>
        </p:nvPicPr>
        <p:blipFill>
          <a:blip r:embed="rId3"/>
          <a:stretch>
            <a:fillRect/>
          </a:stretch>
        </p:blipFill>
        <p:spPr>
          <a:xfrm>
            <a:off x="479867" y="4001294"/>
            <a:ext cx="3961634" cy="2184968"/>
          </a:xfrm>
          <a:prstGeom prst="rect">
            <a:avLst/>
          </a:prstGeom>
        </p:spPr>
      </p:pic>
      <p:sp>
        <p:nvSpPr>
          <p:cNvPr id="4" name="Content Placeholder 7">
            <a:extLst>
              <a:ext uri="{FF2B5EF4-FFF2-40B4-BE49-F238E27FC236}">
                <a16:creationId xmlns:a16="http://schemas.microsoft.com/office/drawing/2014/main" id="{6296CDEC-8C91-56BC-D201-3D61FBF6E437}"/>
              </a:ext>
            </a:extLst>
          </p:cNvPr>
          <p:cNvSpPr txBox="1">
            <a:spLocks/>
          </p:cNvSpPr>
          <p:nvPr/>
        </p:nvSpPr>
        <p:spPr>
          <a:xfrm>
            <a:off x="4799834" y="4001294"/>
            <a:ext cx="6330463" cy="2184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mj-lt"/>
              </a:rPr>
              <a:t>We </a:t>
            </a:r>
            <a:r>
              <a:rPr lang="en-US" sz="1600" b="1" dirty="0"/>
              <a:t>cannot</a:t>
            </a:r>
            <a:r>
              <a:rPr lang="en-US" sz="1600" dirty="0">
                <a:latin typeface="+mj-lt"/>
              </a:rPr>
              <a:t> use a different mask for each prompt, because all the prompts are of the same length, so the mask must be 5x5 for each prompt!</a:t>
            </a:r>
          </a:p>
          <a:p>
            <a:pPr marL="0" indent="0">
              <a:buFont typeface="Arial" panose="020B0604020202020204" pitchFamily="34" charset="0"/>
              <a:buNone/>
            </a:pPr>
            <a:endParaRPr lang="en-US" sz="1600" dirty="0">
              <a:latin typeface="+mj-lt"/>
            </a:endParaRPr>
          </a:p>
          <a:p>
            <a:pPr marL="0" indent="0">
              <a:buFont typeface="Arial" panose="020B0604020202020204" pitchFamily="34" charset="0"/>
              <a:buNone/>
            </a:pPr>
            <a:endParaRPr lang="en-US" sz="1600" dirty="0">
              <a:latin typeface="+mj-lt"/>
            </a:endParaRPr>
          </a:p>
          <a:p>
            <a:pPr marL="0" indent="0">
              <a:buFont typeface="Arial" panose="020B0604020202020204" pitchFamily="34" charset="0"/>
              <a:buNone/>
            </a:pPr>
            <a:r>
              <a:rPr lang="en-US" sz="1600" b="1" dirty="0"/>
              <a:t>The problem here is that we are calculating a lot of dot products, especially for the first and second prompt that will not be used! Let’s see with an example.</a:t>
            </a:r>
          </a:p>
        </p:txBody>
      </p:sp>
    </p:spTree>
    <p:extLst>
      <p:ext uri="{BB962C8B-B14F-4D97-AF65-F5344CB8AC3E}">
        <p14:creationId xmlns:p14="http://schemas.microsoft.com/office/powerpoint/2010/main" val="839340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Optimizing inference with multiple prompts</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pPr marL="0" indent="0">
              <a:buNone/>
            </a:pPr>
            <a:r>
              <a:rPr lang="en-US" sz="1600" dirty="0">
                <a:latin typeface="+mj-lt"/>
              </a:rPr>
              <a:t>All the useless dot-products are highlighted in </a:t>
            </a:r>
            <a:r>
              <a:rPr lang="en-US" sz="1600" dirty="0">
                <a:solidFill>
                  <a:srgbClr val="FF0000"/>
                </a:solidFill>
                <a:latin typeface="+mj-lt"/>
              </a:rPr>
              <a:t>red</a:t>
            </a:r>
            <a:r>
              <a:rPr lang="en-US" sz="1600" dirty="0">
                <a:latin typeface="+mj-lt"/>
              </a:rPr>
              <a:t>.</a:t>
            </a: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r>
              <a:rPr lang="en-US" sz="1600" dirty="0">
                <a:latin typeface="+mj-lt"/>
              </a:rPr>
              <a:t>There is also the problem of the KV-Cache: each prompt may have different KV-Cache sizes (imagine one prompt with only 10 tokens and another one with 500 tokens!). </a:t>
            </a:r>
            <a:r>
              <a:rPr lang="en-US" sz="1600" b="1" dirty="0"/>
              <a:t>We must find a better solution!</a:t>
            </a:r>
            <a:r>
              <a:rPr lang="en-US" sz="1600" dirty="0">
                <a:latin typeface="+mj-lt"/>
              </a:rPr>
              <a:t> </a:t>
            </a:r>
          </a:p>
        </p:txBody>
      </p:sp>
      <p:pic>
        <p:nvPicPr>
          <p:cNvPr id="3" name="Picture 2">
            <a:extLst>
              <a:ext uri="{FF2B5EF4-FFF2-40B4-BE49-F238E27FC236}">
                <a16:creationId xmlns:a16="http://schemas.microsoft.com/office/drawing/2014/main" id="{10BEAE0F-4987-D0FA-9B5C-772C77134090}"/>
              </a:ext>
            </a:extLst>
          </p:cNvPr>
          <p:cNvPicPr>
            <a:picLocks noChangeAspect="1"/>
          </p:cNvPicPr>
          <p:nvPr/>
        </p:nvPicPr>
        <p:blipFill>
          <a:blip r:embed="rId2"/>
          <a:stretch>
            <a:fillRect/>
          </a:stretch>
        </p:blipFill>
        <p:spPr>
          <a:xfrm>
            <a:off x="1628707" y="2325183"/>
            <a:ext cx="8934586" cy="2639214"/>
          </a:xfrm>
          <a:prstGeom prst="rect">
            <a:avLst/>
          </a:prstGeom>
        </p:spPr>
      </p:pic>
    </p:spTree>
    <p:extLst>
      <p:ext uri="{BB962C8B-B14F-4D97-AF65-F5344CB8AC3E}">
        <p14:creationId xmlns:p14="http://schemas.microsoft.com/office/powerpoint/2010/main" val="3773694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Combining multiple prompts into a single sequence</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pPr marL="0" indent="0">
              <a:buNone/>
            </a:pPr>
            <a:r>
              <a:rPr lang="en-US" sz="1600" dirty="0">
                <a:latin typeface="+mj-lt"/>
              </a:rPr>
              <a:t>The solution is to combine all the tokens of all the prompts into a single sequence and keep track of the length of each prompt when we calculate the output.</a:t>
            </a: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endParaRPr lang="en-US" sz="1600" dirty="0">
              <a:latin typeface="+mj-lt"/>
            </a:endParaRPr>
          </a:p>
          <a:p>
            <a:pPr marL="0" indent="0">
              <a:buNone/>
            </a:pPr>
            <a:r>
              <a:rPr lang="en-US" sz="1600" dirty="0">
                <a:latin typeface="+mj-lt"/>
              </a:rPr>
              <a:t>You may be wondering: how do we build an attention mask for such a sequence? Simple! We use </a:t>
            </a:r>
            <a:r>
              <a:rPr lang="en-US" sz="1600" b="1" dirty="0" err="1"/>
              <a:t>xformers</a:t>
            </a:r>
            <a:r>
              <a:rPr lang="en-US" sz="1600" b="1" dirty="0"/>
              <a:t> </a:t>
            </a:r>
            <a:r>
              <a:rPr lang="en-US" sz="1600" b="1" dirty="0" err="1"/>
              <a:t>BlockDiagonalCausalMask</a:t>
            </a:r>
            <a:r>
              <a:rPr lang="en-US" sz="1600" dirty="0">
                <a:latin typeface="+mj-lt"/>
              </a:rPr>
              <a:t>!</a:t>
            </a:r>
          </a:p>
        </p:txBody>
      </p:sp>
      <p:pic>
        <p:nvPicPr>
          <p:cNvPr id="4" name="Picture 3">
            <a:extLst>
              <a:ext uri="{FF2B5EF4-FFF2-40B4-BE49-F238E27FC236}">
                <a16:creationId xmlns:a16="http://schemas.microsoft.com/office/drawing/2014/main" id="{715CC927-AB7A-2880-F706-FFAE11282C40}"/>
              </a:ext>
            </a:extLst>
          </p:cNvPr>
          <p:cNvPicPr>
            <a:picLocks noChangeAspect="1"/>
          </p:cNvPicPr>
          <p:nvPr/>
        </p:nvPicPr>
        <p:blipFill>
          <a:blip r:embed="rId2"/>
          <a:stretch>
            <a:fillRect/>
          </a:stretch>
        </p:blipFill>
        <p:spPr>
          <a:xfrm>
            <a:off x="2059243" y="2685529"/>
            <a:ext cx="8073513" cy="2631697"/>
          </a:xfrm>
          <a:prstGeom prst="rect">
            <a:avLst/>
          </a:prstGeom>
        </p:spPr>
      </p:pic>
    </p:spTree>
    <p:extLst>
      <p:ext uri="{BB962C8B-B14F-4D97-AF65-F5344CB8AC3E}">
        <p14:creationId xmlns:p14="http://schemas.microsoft.com/office/powerpoint/2010/main" val="38429250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err="1">
                <a:latin typeface="Helvetica Neue" panose="02000503000000020004" pitchFamily="2" charset="0"/>
                <a:ea typeface="Helvetica Neue" panose="02000503000000020004" pitchFamily="2" charset="0"/>
                <a:cs typeface="Helvetica Neue" panose="02000503000000020004" pitchFamily="2" charset="0"/>
              </a:rPr>
              <a:t>xformers</a:t>
            </a:r>
            <a:r>
              <a:rPr lang="en-US" sz="3200" b="1" dirty="0">
                <a:latin typeface="Helvetica Neue" panose="02000503000000020004" pitchFamily="2" charset="0"/>
                <a:ea typeface="Helvetica Neue" panose="02000503000000020004" pitchFamily="2" charset="0"/>
                <a:cs typeface="Helvetica Neue" panose="02000503000000020004" pitchFamily="2" charset="0"/>
              </a:rPr>
              <a:t> </a:t>
            </a:r>
            <a:r>
              <a:rPr lang="en-US" sz="3200" b="1" dirty="0" err="1">
                <a:latin typeface="Helvetica Neue" panose="02000503000000020004" pitchFamily="2" charset="0"/>
                <a:ea typeface="Helvetica Neue" panose="02000503000000020004" pitchFamily="2" charset="0"/>
                <a:cs typeface="Helvetica Neue" panose="02000503000000020004" pitchFamily="2" charset="0"/>
              </a:rPr>
              <a:t>BlockDiagonalCausalMask</a:t>
            </a:r>
            <a:endParaRPr lang="en-US" sz="32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7558256" y="1825625"/>
            <a:ext cx="3572041" cy="4351338"/>
          </a:xfrm>
        </p:spPr>
        <p:txBody>
          <a:bodyPr>
            <a:normAutofit/>
          </a:bodyPr>
          <a:lstStyle/>
          <a:p>
            <a:pPr marL="0" indent="0">
              <a:buNone/>
            </a:pPr>
            <a:r>
              <a:rPr lang="en-US" sz="1600" dirty="0">
                <a:latin typeface="+mj-lt"/>
              </a:rPr>
              <a:t>The mask may be different in the case where we use Sliding Window Attention.</a:t>
            </a:r>
          </a:p>
          <a:p>
            <a:pPr marL="0" indent="0">
              <a:buNone/>
            </a:pPr>
            <a:r>
              <a:rPr lang="en-US" sz="1600" b="1" dirty="0"/>
              <a:t>Let’s have a look at the code!</a:t>
            </a:r>
          </a:p>
          <a:p>
            <a:pPr marL="0" indent="0">
              <a:buNone/>
            </a:pPr>
            <a:endParaRPr lang="en-US" sz="1600" b="1" dirty="0"/>
          </a:p>
        </p:txBody>
      </p:sp>
      <p:pic>
        <p:nvPicPr>
          <p:cNvPr id="5" name="Picture 4">
            <a:extLst>
              <a:ext uri="{FF2B5EF4-FFF2-40B4-BE49-F238E27FC236}">
                <a16:creationId xmlns:a16="http://schemas.microsoft.com/office/drawing/2014/main" id="{3A017199-A280-F17F-B537-912E2610286B}"/>
              </a:ext>
            </a:extLst>
          </p:cNvPr>
          <p:cNvPicPr>
            <a:picLocks noChangeAspect="1"/>
          </p:cNvPicPr>
          <p:nvPr/>
        </p:nvPicPr>
        <p:blipFill>
          <a:blip r:embed="rId2"/>
          <a:stretch>
            <a:fillRect/>
          </a:stretch>
        </p:blipFill>
        <p:spPr>
          <a:xfrm>
            <a:off x="838200" y="1602690"/>
            <a:ext cx="6720056" cy="4797207"/>
          </a:xfrm>
          <a:prstGeom prst="rect">
            <a:avLst/>
          </a:prstGeom>
        </p:spPr>
      </p:pic>
    </p:spTree>
    <p:extLst>
      <p:ext uri="{BB962C8B-B14F-4D97-AF65-F5344CB8AC3E}">
        <p14:creationId xmlns:p14="http://schemas.microsoft.com/office/powerpoint/2010/main" val="1038662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Let’s apply sliding window attention</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5788231" cy="4351338"/>
          </a:xfrm>
        </p:spPr>
        <p:txBody>
          <a:bodyPr>
            <a:normAutofit/>
          </a:bodyPr>
          <a:lstStyle/>
          <a:p>
            <a:pPr marL="0" indent="0">
              <a:buNone/>
            </a:pPr>
            <a:r>
              <a:rPr lang="en-US" sz="1400" dirty="0">
                <a:latin typeface="+mj-lt"/>
              </a:rPr>
              <a:t>The sliding window size is 3.</a:t>
            </a:r>
            <a:endParaRPr lang="en-US" sz="1400" b="1" dirty="0"/>
          </a:p>
        </p:txBody>
      </p:sp>
      <p:pic>
        <p:nvPicPr>
          <p:cNvPr id="35" name="Picture 2" descr="Explained: Multi-head Attention (Part 1)">
            <a:extLst>
              <a:ext uri="{FF2B5EF4-FFF2-40B4-BE49-F238E27FC236}">
                <a16:creationId xmlns:a16="http://schemas.microsoft.com/office/drawing/2014/main" id="{DA60454B-6209-1938-90FB-598DE37E8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1564" y="1690688"/>
            <a:ext cx="2988733" cy="553234"/>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8E0DB4C5-A1CA-54AA-F6F2-26C55EEBDE22}"/>
              </a:ext>
            </a:extLst>
          </p:cNvPr>
          <p:cNvGrpSpPr/>
          <p:nvPr/>
        </p:nvGrpSpPr>
        <p:grpSpPr>
          <a:xfrm>
            <a:off x="857896" y="2725250"/>
            <a:ext cx="10476207" cy="3909267"/>
            <a:chOff x="857896" y="2725250"/>
            <a:chExt cx="10476207" cy="3909267"/>
          </a:xfrm>
        </p:grpSpPr>
        <p:grpSp>
          <p:nvGrpSpPr>
            <p:cNvPr id="34" name="Group 33">
              <a:extLst>
                <a:ext uri="{FF2B5EF4-FFF2-40B4-BE49-F238E27FC236}">
                  <a16:creationId xmlns:a16="http://schemas.microsoft.com/office/drawing/2014/main" id="{E0107759-0B02-5B51-FB24-E793EBF2CCBF}"/>
                </a:ext>
              </a:extLst>
            </p:cNvPr>
            <p:cNvGrpSpPr/>
            <p:nvPr/>
          </p:nvGrpSpPr>
          <p:grpSpPr>
            <a:xfrm>
              <a:off x="857896" y="2725250"/>
              <a:ext cx="10476207" cy="3909267"/>
              <a:chOff x="857896" y="2725250"/>
              <a:chExt cx="10476207" cy="3909267"/>
            </a:xfrm>
          </p:grpSpPr>
          <p:grpSp>
            <p:nvGrpSpPr>
              <p:cNvPr id="24" name="Group 23">
                <a:extLst>
                  <a:ext uri="{FF2B5EF4-FFF2-40B4-BE49-F238E27FC236}">
                    <a16:creationId xmlns:a16="http://schemas.microsoft.com/office/drawing/2014/main" id="{35975211-F417-C0DC-2A4D-5183DEA8C8D7}"/>
                  </a:ext>
                </a:extLst>
              </p:cNvPr>
              <p:cNvGrpSpPr/>
              <p:nvPr/>
            </p:nvGrpSpPr>
            <p:grpSpPr>
              <a:xfrm>
                <a:off x="857896" y="2725250"/>
                <a:ext cx="10476207" cy="3909267"/>
                <a:chOff x="1579417" y="2612516"/>
                <a:chExt cx="10476207" cy="3909267"/>
              </a:xfrm>
            </p:grpSpPr>
            <p:grpSp>
              <p:nvGrpSpPr>
                <p:cNvPr id="20" name="Group 19">
                  <a:extLst>
                    <a:ext uri="{FF2B5EF4-FFF2-40B4-BE49-F238E27FC236}">
                      <a16:creationId xmlns:a16="http://schemas.microsoft.com/office/drawing/2014/main" id="{32FBF10A-6BBB-EC4C-4921-3CF22CB3F5ED}"/>
                    </a:ext>
                  </a:extLst>
                </p:cNvPr>
                <p:cNvGrpSpPr/>
                <p:nvPr/>
              </p:nvGrpSpPr>
              <p:grpSpPr>
                <a:xfrm>
                  <a:off x="1579417" y="3313216"/>
                  <a:ext cx="4221679" cy="2405928"/>
                  <a:chOff x="1579417" y="3313216"/>
                  <a:chExt cx="4221679" cy="2405928"/>
                </a:xfrm>
              </p:grpSpPr>
              <p:sp>
                <p:nvSpPr>
                  <p:cNvPr id="3" name="Rectangle 2">
                    <a:extLst>
                      <a:ext uri="{FF2B5EF4-FFF2-40B4-BE49-F238E27FC236}">
                        <a16:creationId xmlns:a16="http://schemas.microsoft.com/office/drawing/2014/main" id="{1FC6EF27-3289-C37B-0039-0CD170AECA57}"/>
                      </a:ext>
                    </a:extLst>
                  </p:cNvPr>
                  <p:cNvSpPr/>
                  <p:nvPr/>
                </p:nvSpPr>
                <p:spPr>
                  <a:xfrm>
                    <a:off x="1579418" y="3313216"/>
                    <a:ext cx="1698171" cy="1698171"/>
                  </a:xfrm>
                  <a:prstGeom prst="rect">
                    <a:avLst/>
                  </a:prstGeom>
                  <a:solidFill>
                    <a:srgbClr val="96E8E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a:t>
                    </a:r>
                  </a:p>
                </p:txBody>
              </p:sp>
              <p:sp>
                <p:nvSpPr>
                  <p:cNvPr id="4" name="TextBox 3">
                    <a:extLst>
                      <a:ext uri="{FF2B5EF4-FFF2-40B4-BE49-F238E27FC236}">
                        <a16:creationId xmlns:a16="http://schemas.microsoft.com/office/drawing/2014/main" id="{F9777CE4-6F8E-DAC9-11FA-D10DD8377117}"/>
                      </a:ext>
                    </a:extLst>
                  </p:cNvPr>
                  <p:cNvSpPr txBox="1"/>
                  <p:nvPr/>
                </p:nvSpPr>
                <p:spPr>
                  <a:xfrm>
                    <a:off x="1579417" y="4567151"/>
                    <a:ext cx="1698172" cy="307777"/>
                  </a:xfrm>
                  <a:prstGeom prst="rect">
                    <a:avLst/>
                  </a:prstGeom>
                  <a:noFill/>
                </p:spPr>
                <p:txBody>
                  <a:bodyPr wrap="square" rtlCol="0" anchor="ctr">
                    <a:spAutoFit/>
                  </a:bodyPr>
                  <a:lstStyle/>
                  <a:p>
                    <a:pPr algn="ctr"/>
                    <a:r>
                      <a:rPr lang="en-US" sz="1400" dirty="0">
                        <a:latin typeface="+mj-lt"/>
                      </a:rPr>
                      <a:t>(6, 4096)</a:t>
                    </a:r>
                  </a:p>
                </p:txBody>
              </p:sp>
              <p:sp>
                <p:nvSpPr>
                  <p:cNvPr id="6" name="Rectangle 5">
                    <a:extLst>
                      <a:ext uri="{FF2B5EF4-FFF2-40B4-BE49-F238E27FC236}">
                        <a16:creationId xmlns:a16="http://schemas.microsoft.com/office/drawing/2014/main" id="{526CEC05-C149-C7EC-0D6E-B4C530198DAD}"/>
                      </a:ext>
                    </a:extLst>
                  </p:cNvPr>
                  <p:cNvSpPr/>
                  <p:nvPr/>
                </p:nvSpPr>
                <p:spPr>
                  <a:xfrm>
                    <a:off x="4102925" y="3313216"/>
                    <a:ext cx="1698171" cy="1698171"/>
                  </a:xfrm>
                  <a:prstGeom prst="rect">
                    <a:avLst/>
                  </a:prstGeom>
                  <a:solidFill>
                    <a:srgbClr val="F5B8A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t>
                    </a:r>
                    <a:r>
                      <a:rPr lang="en-US" b="1" baseline="30000" dirty="0">
                        <a:solidFill>
                          <a:schemeClr val="tx1"/>
                        </a:solidFill>
                      </a:rPr>
                      <a:t>T</a:t>
                    </a:r>
                    <a:endParaRPr lang="en-US" b="1" dirty="0">
                      <a:solidFill>
                        <a:schemeClr val="tx1"/>
                      </a:solidFill>
                    </a:endParaRPr>
                  </a:p>
                </p:txBody>
              </p:sp>
              <p:sp>
                <p:nvSpPr>
                  <p:cNvPr id="13" name="TextBox 12">
                    <a:extLst>
                      <a:ext uri="{FF2B5EF4-FFF2-40B4-BE49-F238E27FC236}">
                        <a16:creationId xmlns:a16="http://schemas.microsoft.com/office/drawing/2014/main" id="{0B3DF442-C812-F66A-9500-2D8564B3BF02}"/>
                      </a:ext>
                    </a:extLst>
                  </p:cNvPr>
                  <p:cNvSpPr txBox="1"/>
                  <p:nvPr/>
                </p:nvSpPr>
                <p:spPr>
                  <a:xfrm>
                    <a:off x="4102924" y="4567151"/>
                    <a:ext cx="1698172" cy="307777"/>
                  </a:xfrm>
                  <a:prstGeom prst="rect">
                    <a:avLst/>
                  </a:prstGeom>
                  <a:noFill/>
                </p:spPr>
                <p:txBody>
                  <a:bodyPr wrap="square" rtlCol="0" anchor="ctr">
                    <a:spAutoFit/>
                  </a:bodyPr>
                  <a:lstStyle/>
                  <a:p>
                    <a:pPr algn="ctr"/>
                    <a:r>
                      <a:rPr lang="en-US" sz="1400" dirty="0">
                        <a:latin typeface="+mj-lt"/>
                      </a:rPr>
                      <a:t>(4096, 6)</a:t>
                    </a:r>
                  </a:p>
                </p:txBody>
              </p:sp>
              <p:sp>
                <p:nvSpPr>
                  <p:cNvPr id="14" name="TextBox 13">
                    <a:extLst>
                      <a:ext uri="{FF2B5EF4-FFF2-40B4-BE49-F238E27FC236}">
                        <a16:creationId xmlns:a16="http://schemas.microsoft.com/office/drawing/2014/main" id="{05C5373B-3C34-F1FD-0D39-9D098F766B27}"/>
                      </a:ext>
                    </a:extLst>
                  </p:cNvPr>
                  <p:cNvSpPr txBox="1"/>
                  <p:nvPr/>
                </p:nvSpPr>
                <p:spPr>
                  <a:xfrm>
                    <a:off x="3277589" y="4013576"/>
                    <a:ext cx="825335" cy="307777"/>
                  </a:xfrm>
                  <a:prstGeom prst="rect">
                    <a:avLst/>
                  </a:prstGeom>
                  <a:noFill/>
                </p:spPr>
                <p:txBody>
                  <a:bodyPr wrap="square" rtlCol="0" anchor="ctr">
                    <a:spAutoFit/>
                  </a:bodyPr>
                  <a:lstStyle/>
                  <a:p>
                    <a:pPr algn="ctr"/>
                    <a:r>
                      <a:rPr lang="en-US" sz="1400" dirty="0">
                        <a:latin typeface="+mj-lt"/>
                      </a:rPr>
                      <a:t>X</a:t>
                    </a:r>
                  </a:p>
                </p:txBody>
              </p:sp>
              <p:cxnSp>
                <p:nvCxnSpPr>
                  <p:cNvPr id="16" name="Straight Connector 15">
                    <a:extLst>
                      <a:ext uri="{FF2B5EF4-FFF2-40B4-BE49-F238E27FC236}">
                        <a16:creationId xmlns:a16="http://schemas.microsoft.com/office/drawing/2014/main" id="{B06745B7-EBB3-4D21-1E64-C1E450AB4A5B}"/>
                      </a:ext>
                    </a:extLst>
                  </p:cNvPr>
                  <p:cNvCxnSpPr>
                    <a:cxnSpLocks/>
                  </p:cNvCxnSpPr>
                  <p:nvPr/>
                </p:nvCxnSpPr>
                <p:spPr>
                  <a:xfrm>
                    <a:off x="1579417" y="5220586"/>
                    <a:ext cx="4221679" cy="0"/>
                  </a:xfrm>
                  <a:prstGeom prst="line">
                    <a:avLst/>
                  </a:prstGeom>
                  <a:ln>
                    <a:solidFill>
                      <a:srgbClr val="C88296">
                        <a:alpha val="69804"/>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F5B233-F30B-C49F-F221-EE07BE1F132C}"/>
                          </a:ext>
                        </a:extLst>
                      </p:cNvPr>
                      <p:cNvSpPr txBox="1"/>
                      <p:nvPr/>
                    </p:nvSpPr>
                    <p:spPr>
                      <a:xfrm>
                        <a:off x="2982112" y="5318200"/>
                        <a:ext cx="1416288" cy="400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4096</m:t>
                                  </m:r>
                                </m:e>
                              </m:rad>
                            </m:oMath>
                          </m:oMathPara>
                        </a14:m>
                        <a:endParaRPr lang="en-US" dirty="0"/>
                      </a:p>
                    </p:txBody>
                  </p:sp>
                </mc:Choice>
                <mc:Fallback xmlns="">
                  <p:sp>
                    <p:nvSpPr>
                      <p:cNvPr id="18" name="TextBox 17">
                        <a:extLst>
                          <a:ext uri="{FF2B5EF4-FFF2-40B4-BE49-F238E27FC236}">
                            <a16:creationId xmlns:a16="http://schemas.microsoft.com/office/drawing/2014/main" id="{57F5B233-F30B-C49F-F221-EE07BE1F132C}"/>
                          </a:ext>
                        </a:extLst>
                      </p:cNvPr>
                      <p:cNvSpPr txBox="1">
                        <a:spLocks noRot="1" noChangeAspect="1" noMove="1" noResize="1" noEditPoints="1" noAdjustHandles="1" noChangeArrowheads="1" noChangeShapeType="1" noTextEdit="1"/>
                      </p:cNvSpPr>
                      <p:nvPr/>
                    </p:nvSpPr>
                    <p:spPr>
                      <a:xfrm>
                        <a:off x="2982112" y="5318200"/>
                        <a:ext cx="1416288" cy="400944"/>
                      </a:xfrm>
                      <a:prstGeom prst="rect">
                        <a:avLst/>
                      </a:prstGeom>
                      <a:blipFill>
                        <a:blip r:embed="rId3"/>
                        <a:stretch>
                          <a:fillRect/>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4DFE8684-EFFF-B91F-45EB-768E1D313457}"/>
                    </a:ext>
                  </a:extLst>
                </p:cNvPr>
                <p:cNvSpPr txBox="1"/>
                <p:nvPr/>
              </p:nvSpPr>
              <p:spPr>
                <a:xfrm>
                  <a:off x="5978238" y="4413262"/>
                  <a:ext cx="825335" cy="307777"/>
                </a:xfrm>
                <a:prstGeom prst="rect">
                  <a:avLst/>
                </a:prstGeom>
                <a:noFill/>
              </p:spPr>
              <p:txBody>
                <a:bodyPr wrap="square" rtlCol="0" anchor="ctr">
                  <a:spAutoFit/>
                </a:bodyPr>
                <a:lstStyle/>
                <a:p>
                  <a:pPr algn="ctr"/>
                  <a:r>
                    <a:rPr lang="en-US" sz="1400" dirty="0">
                      <a:latin typeface="+mj-lt"/>
                    </a:rPr>
                    <a:t>=</a:t>
                  </a:r>
                </a:p>
              </p:txBody>
            </p:sp>
            <p:pic>
              <p:nvPicPr>
                <p:cNvPr id="22" name="Picture 21">
                  <a:extLst>
                    <a:ext uri="{FF2B5EF4-FFF2-40B4-BE49-F238E27FC236}">
                      <a16:creationId xmlns:a16="http://schemas.microsoft.com/office/drawing/2014/main" id="{08C17E6E-28E3-48FB-8DE0-27ADED15B6EE}"/>
                    </a:ext>
                  </a:extLst>
                </p:cNvPr>
                <p:cNvPicPr>
                  <a:picLocks noChangeAspect="1"/>
                </p:cNvPicPr>
                <p:nvPr/>
              </p:nvPicPr>
              <p:blipFill>
                <a:blip r:embed="rId4"/>
                <a:stretch>
                  <a:fillRect/>
                </a:stretch>
              </p:blipFill>
              <p:spPr>
                <a:xfrm>
                  <a:off x="6803573" y="2612516"/>
                  <a:ext cx="3553879" cy="3909267"/>
                </a:xfrm>
                <a:prstGeom prst="rect">
                  <a:avLst/>
                </a:prstGeom>
              </p:spPr>
            </p:pic>
            <p:sp>
              <p:nvSpPr>
                <p:cNvPr id="23" name="TextBox 22">
                  <a:extLst>
                    <a:ext uri="{FF2B5EF4-FFF2-40B4-BE49-F238E27FC236}">
                      <a16:creationId xmlns:a16="http://schemas.microsoft.com/office/drawing/2014/main" id="{8B844B86-5E9E-9D5B-AEF5-B62F28D8AAF1}"/>
                    </a:ext>
                  </a:extLst>
                </p:cNvPr>
                <p:cNvSpPr txBox="1"/>
                <p:nvPr/>
              </p:nvSpPr>
              <p:spPr>
                <a:xfrm>
                  <a:off x="10357452" y="4290150"/>
                  <a:ext cx="1698172" cy="276999"/>
                </a:xfrm>
                <a:prstGeom prst="rect">
                  <a:avLst/>
                </a:prstGeom>
                <a:noFill/>
              </p:spPr>
              <p:txBody>
                <a:bodyPr wrap="square" rtlCol="0" anchor="ctr">
                  <a:spAutoFit/>
                </a:bodyPr>
                <a:lstStyle/>
                <a:p>
                  <a:pPr algn="ctr"/>
                  <a:r>
                    <a:rPr lang="en-US" sz="1200" dirty="0">
                      <a:latin typeface="+mj-lt"/>
                    </a:rPr>
                    <a:t>* all values are random</a:t>
                  </a:r>
                </a:p>
              </p:txBody>
            </p:sp>
          </p:gr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54C81C9-142B-ABD2-EC13-C35728CFCD67}"/>
                      </a:ext>
                    </a:extLst>
                  </p:cNvPr>
                  <p:cNvSpPr/>
                  <p:nvPr/>
                </p:nvSpPr>
                <p:spPr>
                  <a:xfrm>
                    <a:off x="7149337" y="3317275"/>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9" name="Rectangle 8">
                    <a:extLst>
                      <a:ext uri="{FF2B5EF4-FFF2-40B4-BE49-F238E27FC236}">
                        <a16:creationId xmlns:a16="http://schemas.microsoft.com/office/drawing/2014/main" id="{254C81C9-142B-ABD2-EC13-C35728CFCD67}"/>
                      </a:ext>
                    </a:extLst>
                  </p:cNvPr>
                  <p:cNvSpPr>
                    <a:spLocks noRot="1" noChangeAspect="1" noMove="1" noResize="1" noEditPoints="1" noAdjustHandles="1" noChangeArrowheads="1" noChangeShapeType="1" noTextEdit="1"/>
                  </p:cNvSpPr>
                  <p:nvPr/>
                </p:nvSpPr>
                <p:spPr>
                  <a:xfrm>
                    <a:off x="7149337" y="3317275"/>
                    <a:ext cx="390492" cy="382301"/>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DABBD2-EA61-3609-2112-6097DF2A3F3E}"/>
                      </a:ext>
                    </a:extLst>
                  </p:cNvPr>
                  <p:cNvSpPr/>
                  <p:nvPr/>
                </p:nvSpPr>
                <p:spPr>
                  <a:xfrm>
                    <a:off x="7646417" y="3318671"/>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10" name="Rectangle 9">
                    <a:extLst>
                      <a:ext uri="{FF2B5EF4-FFF2-40B4-BE49-F238E27FC236}">
                        <a16:creationId xmlns:a16="http://schemas.microsoft.com/office/drawing/2014/main" id="{83DABBD2-EA61-3609-2112-6097DF2A3F3E}"/>
                      </a:ext>
                    </a:extLst>
                  </p:cNvPr>
                  <p:cNvSpPr>
                    <a:spLocks noRot="1" noChangeAspect="1" noMove="1" noResize="1" noEditPoints="1" noAdjustHandles="1" noChangeArrowheads="1" noChangeShapeType="1" noTextEdit="1"/>
                  </p:cNvSpPr>
                  <p:nvPr/>
                </p:nvSpPr>
                <p:spPr>
                  <a:xfrm>
                    <a:off x="7646417" y="3318671"/>
                    <a:ext cx="390492" cy="38230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2CB8696-6508-61DC-2C40-58569F53EF8E}"/>
                      </a:ext>
                    </a:extLst>
                  </p:cNvPr>
                  <p:cNvSpPr/>
                  <p:nvPr/>
                </p:nvSpPr>
                <p:spPr>
                  <a:xfrm>
                    <a:off x="8140300" y="3317274"/>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11" name="Rectangle 10">
                    <a:extLst>
                      <a:ext uri="{FF2B5EF4-FFF2-40B4-BE49-F238E27FC236}">
                        <a16:creationId xmlns:a16="http://schemas.microsoft.com/office/drawing/2014/main" id="{C2CB8696-6508-61DC-2C40-58569F53EF8E}"/>
                      </a:ext>
                    </a:extLst>
                  </p:cNvPr>
                  <p:cNvSpPr>
                    <a:spLocks noRot="1" noChangeAspect="1" noMove="1" noResize="1" noEditPoints="1" noAdjustHandles="1" noChangeArrowheads="1" noChangeShapeType="1" noTextEdit="1"/>
                  </p:cNvSpPr>
                  <p:nvPr/>
                </p:nvSpPr>
                <p:spPr>
                  <a:xfrm>
                    <a:off x="8140300" y="3317274"/>
                    <a:ext cx="390492" cy="382301"/>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6A27972-7768-9641-CA16-69D15E3DDB75}"/>
                      </a:ext>
                    </a:extLst>
                  </p:cNvPr>
                  <p:cNvSpPr/>
                  <p:nvPr/>
                </p:nvSpPr>
                <p:spPr>
                  <a:xfrm>
                    <a:off x="8638589" y="3317273"/>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12" name="Rectangle 11">
                    <a:extLst>
                      <a:ext uri="{FF2B5EF4-FFF2-40B4-BE49-F238E27FC236}">
                        <a16:creationId xmlns:a16="http://schemas.microsoft.com/office/drawing/2014/main" id="{86A27972-7768-9641-CA16-69D15E3DDB75}"/>
                      </a:ext>
                    </a:extLst>
                  </p:cNvPr>
                  <p:cNvSpPr>
                    <a:spLocks noRot="1" noChangeAspect="1" noMove="1" noResize="1" noEditPoints="1" noAdjustHandles="1" noChangeArrowheads="1" noChangeShapeType="1" noTextEdit="1"/>
                  </p:cNvSpPr>
                  <p:nvPr/>
                </p:nvSpPr>
                <p:spPr>
                  <a:xfrm>
                    <a:off x="8638589" y="3317273"/>
                    <a:ext cx="390492" cy="382301"/>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C039102-37EA-278C-2764-6E0A0013F990}"/>
                      </a:ext>
                    </a:extLst>
                  </p:cNvPr>
                  <p:cNvSpPr/>
                  <p:nvPr/>
                </p:nvSpPr>
                <p:spPr>
                  <a:xfrm>
                    <a:off x="9138155" y="3317272"/>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17" name="Rectangle 16">
                    <a:extLst>
                      <a:ext uri="{FF2B5EF4-FFF2-40B4-BE49-F238E27FC236}">
                        <a16:creationId xmlns:a16="http://schemas.microsoft.com/office/drawing/2014/main" id="{CC039102-37EA-278C-2764-6E0A0013F990}"/>
                      </a:ext>
                    </a:extLst>
                  </p:cNvPr>
                  <p:cNvSpPr>
                    <a:spLocks noRot="1" noChangeAspect="1" noMove="1" noResize="1" noEditPoints="1" noAdjustHandles="1" noChangeArrowheads="1" noChangeShapeType="1" noTextEdit="1"/>
                  </p:cNvSpPr>
                  <p:nvPr/>
                </p:nvSpPr>
                <p:spPr>
                  <a:xfrm>
                    <a:off x="9138155" y="3317272"/>
                    <a:ext cx="390492" cy="382301"/>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5D8730E-BF3D-4CCE-935D-ADEF90BEDA54}"/>
                      </a:ext>
                    </a:extLst>
                  </p:cNvPr>
                  <p:cNvSpPr/>
                  <p:nvPr/>
                </p:nvSpPr>
                <p:spPr>
                  <a:xfrm>
                    <a:off x="8638589" y="3821525"/>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19" name="Rectangle 18">
                    <a:extLst>
                      <a:ext uri="{FF2B5EF4-FFF2-40B4-BE49-F238E27FC236}">
                        <a16:creationId xmlns:a16="http://schemas.microsoft.com/office/drawing/2014/main" id="{B5D8730E-BF3D-4CCE-935D-ADEF90BEDA54}"/>
                      </a:ext>
                    </a:extLst>
                  </p:cNvPr>
                  <p:cNvSpPr>
                    <a:spLocks noRot="1" noChangeAspect="1" noMove="1" noResize="1" noEditPoints="1" noAdjustHandles="1" noChangeArrowheads="1" noChangeShapeType="1" noTextEdit="1"/>
                  </p:cNvSpPr>
                  <p:nvPr/>
                </p:nvSpPr>
                <p:spPr>
                  <a:xfrm>
                    <a:off x="8638589" y="3821525"/>
                    <a:ext cx="390492" cy="382301"/>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364312A-FAAB-D3F1-7C98-6856EC464ED1}"/>
                      </a:ext>
                    </a:extLst>
                  </p:cNvPr>
                  <p:cNvSpPr/>
                  <p:nvPr/>
                </p:nvSpPr>
                <p:spPr>
                  <a:xfrm>
                    <a:off x="9137260" y="3821525"/>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25" name="Rectangle 24">
                    <a:extLst>
                      <a:ext uri="{FF2B5EF4-FFF2-40B4-BE49-F238E27FC236}">
                        <a16:creationId xmlns:a16="http://schemas.microsoft.com/office/drawing/2014/main" id="{B364312A-FAAB-D3F1-7C98-6856EC464ED1}"/>
                      </a:ext>
                    </a:extLst>
                  </p:cNvPr>
                  <p:cNvSpPr>
                    <a:spLocks noRot="1" noChangeAspect="1" noMove="1" noResize="1" noEditPoints="1" noAdjustHandles="1" noChangeArrowheads="1" noChangeShapeType="1" noTextEdit="1"/>
                  </p:cNvSpPr>
                  <p:nvPr/>
                </p:nvSpPr>
                <p:spPr>
                  <a:xfrm>
                    <a:off x="9137260" y="3821525"/>
                    <a:ext cx="390492" cy="382301"/>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216B714-BDE8-7A4B-C6CB-7D87B4353CB7}"/>
                      </a:ext>
                    </a:extLst>
                  </p:cNvPr>
                  <p:cNvSpPr/>
                  <p:nvPr/>
                </p:nvSpPr>
                <p:spPr>
                  <a:xfrm>
                    <a:off x="8140300" y="3821524"/>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26" name="Rectangle 25">
                    <a:extLst>
                      <a:ext uri="{FF2B5EF4-FFF2-40B4-BE49-F238E27FC236}">
                        <a16:creationId xmlns:a16="http://schemas.microsoft.com/office/drawing/2014/main" id="{D216B714-BDE8-7A4B-C6CB-7D87B4353CB7}"/>
                      </a:ext>
                    </a:extLst>
                  </p:cNvPr>
                  <p:cNvSpPr>
                    <a:spLocks noRot="1" noChangeAspect="1" noMove="1" noResize="1" noEditPoints="1" noAdjustHandles="1" noChangeArrowheads="1" noChangeShapeType="1" noTextEdit="1"/>
                  </p:cNvSpPr>
                  <p:nvPr/>
                </p:nvSpPr>
                <p:spPr>
                  <a:xfrm>
                    <a:off x="8140300" y="3821524"/>
                    <a:ext cx="390492" cy="382301"/>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B404FF9-5AC9-7358-9AA9-456AE853FF3D}"/>
                      </a:ext>
                    </a:extLst>
                  </p:cNvPr>
                  <p:cNvSpPr/>
                  <p:nvPr/>
                </p:nvSpPr>
                <p:spPr>
                  <a:xfrm>
                    <a:off x="7640184" y="3821524"/>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27" name="Rectangle 26">
                    <a:extLst>
                      <a:ext uri="{FF2B5EF4-FFF2-40B4-BE49-F238E27FC236}">
                        <a16:creationId xmlns:a16="http://schemas.microsoft.com/office/drawing/2014/main" id="{BB404FF9-5AC9-7358-9AA9-456AE853FF3D}"/>
                      </a:ext>
                    </a:extLst>
                  </p:cNvPr>
                  <p:cNvSpPr>
                    <a:spLocks noRot="1" noChangeAspect="1" noMove="1" noResize="1" noEditPoints="1" noAdjustHandles="1" noChangeArrowheads="1" noChangeShapeType="1" noTextEdit="1"/>
                  </p:cNvSpPr>
                  <p:nvPr/>
                </p:nvSpPr>
                <p:spPr>
                  <a:xfrm>
                    <a:off x="7640184" y="3821524"/>
                    <a:ext cx="390492" cy="382301"/>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2DEBBB1-A48D-A35F-B700-094DE35E89C5}"/>
                      </a:ext>
                    </a:extLst>
                  </p:cNvPr>
                  <p:cNvSpPr/>
                  <p:nvPr/>
                </p:nvSpPr>
                <p:spPr>
                  <a:xfrm>
                    <a:off x="8140300" y="4315358"/>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28" name="Rectangle 27">
                    <a:extLst>
                      <a:ext uri="{FF2B5EF4-FFF2-40B4-BE49-F238E27FC236}">
                        <a16:creationId xmlns:a16="http://schemas.microsoft.com/office/drawing/2014/main" id="{12DEBBB1-A48D-A35F-B700-094DE35E89C5}"/>
                      </a:ext>
                    </a:extLst>
                  </p:cNvPr>
                  <p:cNvSpPr>
                    <a:spLocks noRot="1" noChangeAspect="1" noMove="1" noResize="1" noEditPoints="1" noAdjustHandles="1" noChangeArrowheads="1" noChangeShapeType="1" noTextEdit="1"/>
                  </p:cNvSpPr>
                  <p:nvPr/>
                </p:nvSpPr>
                <p:spPr>
                  <a:xfrm>
                    <a:off x="8140300" y="4315358"/>
                    <a:ext cx="390492" cy="382301"/>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DBD3F34E-2033-5BE4-7AAB-E68F73B5409C}"/>
                      </a:ext>
                    </a:extLst>
                  </p:cNvPr>
                  <p:cNvSpPr/>
                  <p:nvPr/>
                </p:nvSpPr>
                <p:spPr>
                  <a:xfrm>
                    <a:off x="8638589" y="4318889"/>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29" name="Rectangle 28">
                    <a:extLst>
                      <a:ext uri="{FF2B5EF4-FFF2-40B4-BE49-F238E27FC236}">
                        <a16:creationId xmlns:a16="http://schemas.microsoft.com/office/drawing/2014/main" id="{DBD3F34E-2033-5BE4-7AAB-E68F73B5409C}"/>
                      </a:ext>
                    </a:extLst>
                  </p:cNvPr>
                  <p:cNvSpPr>
                    <a:spLocks noRot="1" noChangeAspect="1" noMove="1" noResize="1" noEditPoints="1" noAdjustHandles="1" noChangeArrowheads="1" noChangeShapeType="1" noTextEdit="1"/>
                  </p:cNvSpPr>
                  <p:nvPr/>
                </p:nvSpPr>
                <p:spPr>
                  <a:xfrm>
                    <a:off x="8638589" y="4318889"/>
                    <a:ext cx="390492" cy="382301"/>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B660E5BF-3F9C-FE05-C0E1-8391BA6609D6}"/>
                      </a:ext>
                    </a:extLst>
                  </p:cNvPr>
                  <p:cNvSpPr/>
                  <p:nvPr/>
                </p:nvSpPr>
                <p:spPr>
                  <a:xfrm>
                    <a:off x="9136878" y="4310338"/>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30" name="Rectangle 29">
                    <a:extLst>
                      <a:ext uri="{FF2B5EF4-FFF2-40B4-BE49-F238E27FC236}">
                        <a16:creationId xmlns:a16="http://schemas.microsoft.com/office/drawing/2014/main" id="{B660E5BF-3F9C-FE05-C0E1-8391BA6609D6}"/>
                      </a:ext>
                    </a:extLst>
                  </p:cNvPr>
                  <p:cNvSpPr>
                    <a:spLocks noRot="1" noChangeAspect="1" noMove="1" noResize="1" noEditPoints="1" noAdjustHandles="1" noChangeArrowheads="1" noChangeShapeType="1" noTextEdit="1"/>
                  </p:cNvSpPr>
                  <p:nvPr/>
                </p:nvSpPr>
                <p:spPr>
                  <a:xfrm>
                    <a:off x="9136878" y="4310338"/>
                    <a:ext cx="390492" cy="382301"/>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AFF79F27-EA97-0B76-8EBC-617CD191153C}"/>
                      </a:ext>
                    </a:extLst>
                  </p:cNvPr>
                  <p:cNvSpPr/>
                  <p:nvPr/>
                </p:nvSpPr>
                <p:spPr>
                  <a:xfrm>
                    <a:off x="9136878" y="4816253"/>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31" name="Rectangle 30">
                    <a:extLst>
                      <a:ext uri="{FF2B5EF4-FFF2-40B4-BE49-F238E27FC236}">
                        <a16:creationId xmlns:a16="http://schemas.microsoft.com/office/drawing/2014/main" id="{AFF79F27-EA97-0B76-8EBC-617CD191153C}"/>
                      </a:ext>
                    </a:extLst>
                  </p:cNvPr>
                  <p:cNvSpPr>
                    <a:spLocks noRot="1" noChangeAspect="1" noMove="1" noResize="1" noEditPoints="1" noAdjustHandles="1" noChangeArrowheads="1" noChangeShapeType="1" noTextEdit="1"/>
                  </p:cNvSpPr>
                  <p:nvPr/>
                </p:nvSpPr>
                <p:spPr>
                  <a:xfrm>
                    <a:off x="9136878" y="4816253"/>
                    <a:ext cx="390492" cy="382301"/>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0253A578-5961-9D79-92B9-39C803C44ECF}"/>
                      </a:ext>
                    </a:extLst>
                  </p:cNvPr>
                  <p:cNvSpPr/>
                  <p:nvPr/>
                </p:nvSpPr>
                <p:spPr>
                  <a:xfrm>
                    <a:off x="9136878" y="5304147"/>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32" name="Rectangle 31">
                    <a:extLst>
                      <a:ext uri="{FF2B5EF4-FFF2-40B4-BE49-F238E27FC236}">
                        <a16:creationId xmlns:a16="http://schemas.microsoft.com/office/drawing/2014/main" id="{0253A578-5961-9D79-92B9-39C803C44ECF}"/>
                      </a:ext>
                    </a:extLst>
                  </p:cNvPr>
                  <p:cNvSpPr>
                    <a:spLocks noRot="1" noChangeAspect="1" noMove="1" noResize="1" noEditPoints="1" noAdjustHandles="1" noChangeArrowheads="1" noChangeShapeType="1" noTextEdit="1"/>
                  </p:cNvSpPr>
                  <p:nvPr/>
                </p:nvSpPr>
                <p:spPr>
                  <a:xfrm>
                    <a:off x="9136878" y="5304147"/>
                    <a:ext cx="390492" cy="382301"/>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45E55715-A57F-3D5D-3C65-5D83D36927EB}"/>
                      </a:ext>
                    </a:extLst>
                  </p:cNvPr>
                  <p:cNvSpPr/>
                  <p:nvPr/>
                </p:nvSpPr>
                <p:spPr>
                  <a:xfrm>
                    <a:off x="8637825" y="4816253"/>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33" name="Rectangle 32">
                    <a:extLst>
                      <a:ext uri="{FF2B5EF4-FFF2-40B4-BE49-F238E27FC236}">
                        <a16:creationId xmlns:a16="http://schemas.microsoft.com/office/drawing/2014/main" id="{45E55715-A57F-3D5D-3C65-5D83D36927EB}"/>
                      </a:ext>
                    </a:extLst>
                  </p:cNvPr>
                  <p:cNvSpPr>
                    <a:spLocks noRot="1" noChangeAspect="1" noMove="1" noResize="1" noEditPoints="1" noAdjustHandles="1" noChangeArrowheads="1" noChangeShapeType="1" noTextEdit="1"/>
                  </p:cNvSpPr>
                  <p:nvPr/>
                </p:nvSpPr>
                <p:spPr>
                  <a:xfrm>
                    <a:off x="8637825" y="4816253"/>
                    <a:ext cx="390492" cy="382301"/>
                  </a:xfrm>
                  <a:prstGeom prst="rect">
                    <a:avLst/>
                  </a:prstGeom>
                  <a:blipFill>
                    <a:blip r:embed="rId19"/>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FC8BAB4-A779-F507-B6F9-B68AD512B8CD}"/>
                    </a:ext>
                  </a:extLst>
                </p:cNvPr>
                <p:cNvSpPr/>
                <p:nvPr/>
              </p:nvSpPr>
              <p:spPr>
                <a:xfrm>
                  <a:off x="6643624" y="4816252"/>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2" name="Rectangle 1">
                  <a:extLst>
                    <a:ext uri="{FF2B5EF4-FFF2-40B4-BE49-F238E27FC236}">
                      <a16:creationId xmlns:a16="http://schemas.microsoft.com/office/drawing/2014/main" id="{3FC8BAB4-A779-F507-B6F9-B68AD512B8CD}"/>
                    </a:ext>
                  </a:extLst>
                </p:cNvPr>
                <p:cNvSpPr>
                  <a:spLocks noRot="1" noChangeAspect="1" noMove="1" noResize="1" noEditPoints="1" noAdjustHandles="1" noChangeArrowheads="1" noChangeShapeType="1" noTextEdit="1"/>
                </p:cNvSpPr>
                <p:nvPr/>
              </p:nvSpPr>
              <p:spPr>
                <a:xfrm>
                  <a:off x="6643624" y="4816252"/>
                  <a:ext cx="390492" cy="382301"/>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E10B2DA-03C8-9070-A255-A8E923D694C6}"/>
                    </a:ext>
                  </a:extLst>
                </p:cNvPr>
                <p:cNvSpPr/>
                <p:nvPr/>
              </p:nvSpPr>
              <p:spPr>
                <a:xfrm>
                  <a:off x="6645482" y="5305072"/>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5" name="Rectangle 4">
                  <a:extLst>
                    <a:ext uri="{FF2B5EF4-FFF2-40B4-BE49-F238E27FC236}">
                      <a16:creationId xmlns:a16="http://schemas.microsoft.com/office/drawing/2014/main" id="{AE10B2DA-03C8-9070-A255-A8E923D694C6}"/>
                    </a:ext>
                  </a:extLst>
                </p:cNvPr>
                <p:cNvSpPr>
                  <a:spLocks noRot="1" noChangeAspect="1" noMove="1" noResize="1" noEditPoints="1" noAdjustHandles="1" noChangeArrowheads="1" noChangeShapeType="1" noTextEdit="1"/>
                </p:cNvSpPr>
                <p:nvPr/>
              </p:nvSpPr>
              <p:spPr>
                <a:xfrm>
                  <a:off x="6645482" y="5305072"/>
                  <a:ext cx="390492" cy="382301"/>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A8749E2-9E73-E6A2-1834-807C0BD20595}"/>
                    </a:ext>
                  </a:extLst>
                </p:cNvPr>
                <p:cNvSpPr/>
                <p:nvPr/>
              </p:nvSpPr>
              <p:spPr>
                <a:xfrm>
                  <a:off x="6643624" y="5794662"/>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15" name="Rectangle 14">
                  <a:extLst>
                    <a:ext uri="{FF2B5EF4-FFF2-40B4-BE49-F238E27FC236}">
                      <a16:creationId xmlns:a16="http://schemas.microsoft.com/office/drawing/2014/main" id="{0A8749E2-9E73-E6A2-1834-807C0BD20595}"/>
                    </a:ext>
                  </a:extLst>
                </p:cNvPr>
                <p:cNvSpPr>
                  <a:spLocks noRot="1" noChangeAspect="1" noMove="1" noResize="1" noEditPoints="1" noAdjustHandles="1" noChangeArrowheads="1" noChangeShapeType="1" noTextEdit="1"/>
                </p:cNvSpPr>
                <p:nvPr/>
              </p:nvSpPr>
              <p:spPr>
                <a:xfrm>
                  <a:off x="6643624" y="5794662"/>
                  <a:ext cx="390492" cy="382301"/>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C7FC8938-76FF-1D11-7DE6-15FFC4E08C36}"/>
                    </a:ext>
                  </a:extLst>
                </p:cNvPr>
                <p:cNvSpPr/>
                <p:nvPr/>
              </p:nvSpPr>
              <p:spPr>
                <a:xfrm>
                  <a:off x="7149337" y="5304147"/>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36" name="Rectangle 35">
                  <a:extLst>
                    <a:ext uri="{FF2B5EF4-FFF2-40B4-BE49-F238E27FC236}">
                      <a16:creationId xmlns:a16="http://schemas.microsoft.com/office/drawing/2014/main" id="{C7FC8938-76FF-1D11-7DE6-15FFC4E08C36}"/>
                    </a:ext>
                  </a:extLst>
                </p:cNvPr>
                <p:cNvSpPr>
                  <a:spLocks noRot="1" noChangeAspect="1" noMove="1" noResize="1" noEditPoints="1" noAdjustHandles="1" noChangeArrowheads="1" noChangeShapeType="1" noTextEdit="1"/>
                </p:cNvSpPr>
                <p:nvPr/>
              </p:nvSpPr>
              <p:spPr>
                <a:xfrm>
                  <a:off x="7149337" y="5304147"/>
                  <a:ext cx="390492" cy="382301"/>
                </a:xfrm>
                <a:prstGeom prst="rect">
                  <a:avLst/>
                </a:prstGeom>
                <a:blipFill>
                  <a:blip r:embed="rId2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0B23978-654E-3FB1-1062-492CC7FEBF5E}"/>
                    </a:ext>
                  </a:extLst>
                </p:cNvPr>
                <p:cNvSpPr/>
                <p:nvPr/>
              </p:nvSpPr>
              <p:spPr>
                <a:xfrm>
                  <a:off x="7144409" y="5794662"/>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37" name="Rectangle 36">
                  <a:extLst>
                    <a:ext uri="{FF2B5EF4-FFF2-40B4-BE49-F238E27FC236}">
                      <a16:creationId xmlns:a16="http://schemas.microsoft.com/office/drawing/2014/main" id="{90B23978-654E-3FB1-1062-492CC7FEBF5E}"/>
                    </a:ext>
                  </a:extLst>
                </p:cNvPr>
                <p:cNvSpPr>
                  <a:spLocks noRot="1" noChangeAspect="1" noMove="1" noResize="1" noEditPoints="1" noAdjustHandles="1" noChangeArrowheads="1" noChangeShapeType="1" noTextEdit="1"/>
                </p:cNvSpPr>
                <p:nvPr/>
              </p:nvSpPr>
              <p:spPr>
                <a:xfrm>
                  <a:off x="7144409" y="5794662"/>
                  <a:ext cx="390492" cy="382301"/>
                </a:xfrm>
                <a:prstGeom prst="rect">
                  <a:avLst/>
                </a:prstGeom>
                <a:blipFill>
                  <a:blip r:embed="rId2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EB75684-A461-BE1C-069A-7E23AF3D2754}"/>
                    </a:ext>
                  </a:extLst>
                </p:cNvPr>
                <p:cNvSpPr/>
                <p:nvPr/>
              </p:nvSpPr>
              <p:spPr>
                <a:xfrm>
                  <a:off x="7640184" y="5794662"/>
                  <a:ext cx="390492" cy="382301"/>
                </a:xfrm>
                <a:prstGeom prst="rect">
                  <a:avLst/>
                </a:prstGeom>
                <a:solidFill>
                  <a:srgbClr val="D4F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m:t>
                        </m:r>
                        <m:r>
                          <a:rPr lang="en-US" sz="1400" i="1" smtClean="0">
                            <a:solidFill>
                              <a:srgbClr val="FF0000"/>
                            </a:solidFill>
                            <a:latin typeface="Cambria Math" panose="02040503050406030204" pitchFamily="18" charset="0"/>
                            <a:ea typeface="Cambria Math" panose="02040503050406030204" pitchFamily="18" charset="0"/>
                          </a:rPr>
                          <m:t>∞</m:t>
                        </m:r>
                      </m:oMath>
                    </m:oMathPara>
                  </a14:m>
                  <a:endParaRPr lang="en-US" sz="1400" dirty="0">
                    <a:solidFill>
                      <a:srgbClr val="FF0000"/>
                    </a:solidFill>
                  </a:endParaRPr>
                </a:p>
              </p:txBody>
            </p:sp>
          </mc:Choice>
          <mc:Fallback xmlns="">
            <p:sp>
              <p:nvSpPr>
                <p:cNvPr id="38" name="Rectangle 37">
                  <a:extLst>
                    <a:ext uri="{FF2B5EF4-FFF2-40B4-BE49-F238E27FC236}">
                      <a16:creationId xmlns:a16="http://schemas.microsoft.com/office/drawing/2014/main" id="{EEB75684-A461-BE1C-069A-7E23AF3D2754}"/>
                    </a:ext>
                  </a:extLst>
                </p:cNvPr>
                <p:cNvSpPr>
                  <a:spLocks noRot="1" noChangeAspect="1" noMove="1" noResize="1" noEditPoints="1" noAdjustHandles="1" noChangeArrowheads="1" noChangeShapeType="1" noTextEdit="1"/>
                </p:cNvSpPr>
                <p:nvPr/>
              </p:nvSpPr>
              <p:spPr>
                <a:xfrm>
                  <a:off x="7640184" y="5794662"/>
                  <a:ext cx="390492" cy="382301"/>
                </a:xfrm>
                <a:prstGeom prst="rect">
                  <a:avLst/>
                </a:prstGeom>
                <a:blipFill>
                  <a:blip r:embed="rId2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52156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Sliding Window Attention: The Details</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r>
              <a:rPr lang="en-US" sz="2000" dirty="0">
                <a:latin typeface="+mj-lt"/>
              </a:rPr>
              <a:t>Reduces the number of dot product to perform, and thus, performance during training and inference.</a:t>
            </a:r>
          </a:p>
          <a:p>
            <a:r>
              <a:rPr lang="en-US" sz="2000" dirty="0">
                <a:latin typeface="+mj-lt"/>
              </a:rPr>
              <a:t>Sliding window attention may lead to degradation in the performance of the model, as some “interactions” between tokens will not be captured.</a:t>
            </a:r>
          </a:p>
          <a:p>
            <a:r>
              <a:rPr lang="en-US" sz="2000" dirty="0">
                <a:latin typeface="+mj-lt"/>
              </a:rPr>
              <a:t>The model mostly focuses on the </a:t>
            </a:r>
            <a:r>
              <a:rPr lang="en-US" sz="2000" b="1" dirty="0"/>
              <a:t>local context</a:t>
            </a:r>
            <a:r>
              <a:rPr lang="en-US" sz="2000" dirty="0">
                <a:latin typeface="+mj-lt"/>
              </a:rPr>
              <a:t>, which depending on the size of the window, is enough for most cases. This makes sense if you think about a book; the words in a paragraph in chapter 5 depend on the paragraphs in the same chapter but may be entirely unrelated to the words in chapter 1.</a:t>
            </a:r>
          </a:p>
          <a:p>
            <a:r>
              <a:rPr lang="en-US" sz="2000" dirty="0">
                <a:latin typeface="+mj-lt"/>
              </a:rPr>
              <a:t>Sliding window attention can still allow one token to attend to tokens outside the window, using a reasoning similar to </a:t>
            </a:r>
            <a:r>
              <a:rPr lang="en-US" sz="2000" b="1" dirty="0"/>
              <a:t>receptive field </a:t>
            </a:r>
            <a:r>
              <a:rPr lang="en-US" sz="2000" dirty="0">
                <a:latin typeface="+mj-lt"/>
              </a:rPr>
              <a:t>in convolutional neural networks.</a:t>
            </a:r>
          </a:p>
        </p:txBody>
      </p:sp>
    </p:spTree>
    <p:extLst>
      <p:ext uri="{BB962C8B-B14F-4D97-AF65-F5344CB8AC3E}">
        <p14:creationId xmlns:p14="http://schemas.microsoft.com/office/powerpoint/2010/main" val="151828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Receptive Field in CNN</a:t>
            </a:r>
          </a:p>
        </p:txBody>
      </p:sp>
      <p:pic>
        <p:nvPicPr>
          <p:cNvPr id="8196" name="Picture 4" descr="Understanding the receptive field of deep convolutional networks | AI Summer">
            <a:extLst>
              <a:ext uri="{FF2B5EF4-FFF2-40B4-BE49-F238E27FC236}">
                <a16:creationId xmlns:a16="http://schemas.microsoft.com/office/drawing/2014/main" id="{8EE3033B-D0BA-7F44-B5E0-D35205757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815" y="1943894"/>
            <a:ext cx="4372769"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5180DA-5877-C00F-3EB9-C321C285AE54}"/>
              </a:ext>
            </a:extLst>
          </p:cNvPr>
          <p:cNvSpPr txBox="1"/>
          <p:nvPr/>
        </p:nvSpPr>
        <p:spPr>
          <a:xfrm>
            <a:off x="6580584" y="2873564"/>
            <a:ext cx="4546600" cy="1569660"/>
          </a:xfrm>
          <a:prstGeom prst="rect">
            <a:avLst/>
          </a:prstGeom>
          <a:noFill/>
        </p:spPr>
        <p:txBody>
          <a:bodyPr wrap="square" rtlCol="0">
            <a:spAutoFit/>
          </a:bodyPr>
          <a:lstStyle/>
          <a:p>
            <a:r>
              <a:rPr lang="en-US" sz="1600" dirty="0">
                <a:latin typeface="+mj-lt"/>
              </a:rPr>
              <a:t>This feature depends </a:t>
            </a:r>
            <a:r>
              <a:rPr lang="en-US" sz="1600" b="1" dirty="0"/>
              <a:t>directly</a:t>
            </a:r>
            <a:r>
              <a:rPr lang="en-US" sz="1600" dirty="0">
                <a:latin typeface="+mj-lt"/>
              </a:rPr>
              <a:t> on 9 features of the previous layers, but </a:t>
            </a:r>
            <a:r>
              <a:rPr lang="en-US" sz="1600" b="1" dirty="0"/>
              <a:t>indirectly</a:t>
            </a:r>
            <a:r>
              <a:rPr lang="en-US" sz="1600" dirty="0">
                <a:latin typeface="+mj-lt"/>
              </a:rPr>
              <a:t> on all the features of the initial layer, since each feature of the intermediate layer depends on 9 features of the previous layer. This means a change in any of the features in layer 1 will influence this feature as well.</a:t>
            </a:r>
          </a:p>
        </p:txBody>
      </p:sp>
      <p:sp>
        <p:nvSpPr>
          <p:cNvPr id="4" name="Right Arrow 3">
            <a:extLst>
              <a:ext uri="{FF2B5EF4-FFF2-40B4-BE49-F238E27FC236}">
                <a16:creationId xmlns:a16="http://schemas.microsoft.com/office/drawing/2014/main" id="{88153D52-9000-2F57-C704-86C27304F04A}"/>
              </a:ext>
            </a:extLst>
          </p:cNvPr>
          <p:cNvSpPr/>
          <p:nvPr/>
        </p:nvSpPr>
        <p:spPr>
          <a:xfrm rot="10800000">
            <a:off x="4733132" y="3526995"/>
            <a:ext cx="1847451" cy="262798"/>
          </a:xfrm>
          <a:prstGeom prst="rightArrow">
            <a:avLst>
              <a:gd name="adj1" fmla="val 37683"/>
              <a:gd name="adj2" fmla="val 85087"/>
            </a:avLst>
          </a:prstGeom>
          <a:solidFill>
            <a:srgbClr val="EF6A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715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38168</TotalTime>
  <Words>4862</Words>
  <Application>Microsoft Macintosh PowerPoint</Application>
  <PresentationFormat>Widescreen</PresentationFormat>
  <Paragraphs>905</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Cambria Math</vt:lpstr>
      <vt:lpstr>Helvetica Neue</vt:lpstr>
      <vt:lpstr>Office Theme</vt:lpstr>
      <vt:lpstr>PowerPoint Presentation</vt:lpstr>
      <vt:lpstr>PowerPoint Presentation</vt:lpstr>
      <vt:lpstr>Transformer vs Mistral</vt:lpstr>
      <vt:lpstr>Models</vt:lpstr>
      <vt:lpstr>What is Self-Attention?</vt:lpstr>
      <vt:lpstr>Let’s apply a causal mask</vt:lpstr>
      <vt:lpstr>Let’s apply sliding window attention</vt:lpstr>
      <vt:lpstr>Sliding Window Attention: The Details</vt:lpstr>
      <vt:lpstr>Receptive Field in CNN</vt:lpstr>
      <vt:lpstr>Sliding Window Attention: Information Flow (1)</vt:lpstr>
      <vt:lpstr>Sliding Window Attention: Information Flow (2)</vt:lpstr>
      <vt:lpstr>Sliding Window Attention: Information Flow (3)</vt:lpstr>
      <vt:lpstr>Sliding Window Attention: Information Flow (4)</vt:lpstr>
      <vt:lpstr>Sliding Window Attention: Information Flow (5)</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 The Motivation behind KV-Cache</vt:lpstr>
      <vt:lpstr>Self-Attention during Next Token Prediction Task</vt:lpstr>
      <vt:lpstr>Self-Attention during Next Token Prediction Task</vt:lpstr>
      <vt:lpstr>Self-Attention during Next Token Prediction Task</vt:lpstr>
      <vt:lpstr>Self-Attention during Next Token Prediction Task</vt:lpstr>
      <vt:lpstr>Self-Attention during Next Token Prediction Task</vt:lpstr>
      <vt:lpstr>PowerPoint Presentation</vt:lpstr>
      <vt:lpstr>PowerPoint Presentation</vt:lpstr>
      <vt:lpstr>Self-Attention with KV-Cache</vt:lpstr>
      <vt:lpstr>Self-Attention with KV-Cache</vt:lpstr>
      <vt:lpstr>Self-Attention with KV-Cache</vt:lpstr>
      <vt:lpstr>Self-Attention with KV-Cache</vt:lpstr>
      <vt:lpstr>Rolling Buffer Cache</vt:lpstr>
      <vt:lpstr>The Motivation</vt:lpstr>
      <vt:lpstr>Rolling Buffer Cache: How does it work?</vt:lpstr>
      <vt:lpstr>Rolling Buffer Cache: How does it work?</vt:lpstr>
      <vt:lpstr>Rolling Buffer Cache: How does it work?</vt:lpstr>
      <vt:lpstr>Rolling Buffer Cache: How does it work?</vt:lpstr>
      <vt:lpstr>Rolling Buffer Cache: How does it work?</vt:lpstr>
      <vt:lpstr>Rolling Buffer Cache: Unrolling</vt:lpstr>
      <vt:lpstr>Pre-fill and chunking</vt:lpstr>
      <vt:lpstr>Pre-fill and chunking: First chunk</vt:lpstr>
      <vt:lpstr>Pre-fill and chunking: Second chunk</vt:lpstr>
      <vt:lpstr>Pre-fill and chunking: Code reference</vt:lpstr>
      <vt:lpstr>Pre-fill and chunking: Last chunk</vt:lpstr>
      <vt:lpstr>Mixture of Experts: An Introduction</vt:lpstr>
      <vt:lpstr>Mixture of Experts: An Introduction</vt:lpstr>
      <vt:lpstr>Mistral 8x7B: Expert feed-forward layers</vt:lpstr>
      <vt:lpstr>Mistral 8x7B: The Gating Function</vt:lpstr>
      <vt:lpstr>Mixture of Experts: Why we apply the softmax after selecting the top-k experts?</vt:lpstr>
      <vt:lpstr>Model Sharding</vt:lpstr>
      <vt:lpstr>Pipeline Parallelism</vt:lpstr>
      <vt:lpstr>Pipeline Parallelism: The Problem</vt:lpstr>
      <vt:lpstr>Pipeline Parallelism: The Solution</vt:lpstr>
      <vt:lpstr>Pipeline Parallelism: The Solution</vt:lpstr>
      <vt:lpstr>Optimizing inference with multiple prompts</vt:lpstr>
      <vt:lpstr>Optimizing inference with multiple prompts</vt:lpstr>
      <vt:lpstr>Optimizing inference with multiple prompts</vt:lpstr>
      <vt:lpstr>Combining multiple prompts into a single sequence</vt:lpstr>
      <vt:lpstr>xformers BlockDiagonalCausalMask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Wilsven Leong</dc:creator>
  <cp:lastModifiedBy>Wilsven Leong</cp:lastModifiedBy>
  <cp:revision>89</cp:revision>
  <dcterms:created xsi:type="dcterms:W3CDTF">2023-12-19T03:53:18Z</dcterms:created>
  <dcterms:modified xsi:type="dcterms:W3CDTF">2024-01-24T07:53:36Z</dcterms:modified>
</cp:coreProperties>
</file>